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presentation.xml" ContentType="application/vnd.openxmlformats-officedocument.presentationml.presentation.main+xml"/>
  <Override PartName="/ppt/slideLayouts/slideLayout18.xml" ContentType="application/vnd.openxmlformats-officedocument.presentationml.slideLayout+xml"/>
  <Override PartName="/ppt/notesSlides/notesSlide8.xml" ContentType="application/vnd.openxmlformats-officedocument.presentationml.notesSl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17.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comments/comment1.xml" ContentType="application/vnd.openxmlformats-officedocument.presentationml.comments+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52" r:id="rId2"/>
    <p:sldMasterId id="2147484028" r:id="rId3"/>
  </p:sldMasterIdLst>
  <p:notesMasterIdLst>
    <p:notesMasterId r:id="rId27"/>
  </p:notesMasterIdLst>
  <p:sldIdLst>
    <p:sldId id="3741" r:id="rId4"/>
    <p:sldId id="4506" r:id="rId5"/>
    <p:sldId id="4521" r:id="rId6"/>
    <p:sldId id="4520" r:id="rId7"/>
    <p:sldId id="4570" r:id="rId8"/>
    <p:sldId id="1027" r:id="rId9"/>
    <p:sldId id="973" r:id="rId10"/>
    <p:sldId id="975" r:id="rId11"/>
    <p:sldId id="977" r:id="rId12"/>
    <p:sldId id="978" r:id="rId13"/>
    <p:sldId id="4543" r:id="rId14"/>
    <p:sldId id="4542" r:id="rId15"/>
    <p:sldId id="4568" r:id="rId16"/>
    <p:sldId id="4544" r:id="rId17"/>
    <p:sldId id="4571" r:id="rId18"/>
    <p:sldId id="4561" r:id="rId19"/>
    <p:sldId id="4545" r:id="rId20"/>
    <p:sldId id="4562" r:id="rId21"/>
    <p:sldId id="4546" r:id="rId22"/>
    <p:sldId id="4547" r:id="rId23"/>
    <p:sldId id="4569" r:id="rId24"/>
    <p:sldId id="4548" r:id="rId25"/>
    <p:sldId id="455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DE831F-0DD8-430F-8FC9-BBED2046E0C6}">
          <p14:sldIdLst>
            <p14:sldId id="3741"/>
          </p14:sldIdLst>
        </p14:section>
        <p14:section name="Session 1 - Agile Leadership" id="{64AA352D-FBF3-4FD0-8E57-A0A31FD9070C}">
          <p14:sldIdLst>
            <p14:sldId id="4506"/>
          </p14:sldIdLst>
        </p14:section>
        <p14:section name="Scrum Master" id="{84C96006-68FF-4953-9CE3-A2A0F25D9D68}">
          <p14:sldIdLst>
            <p14:sldId id="4521"/>
            <p14:sldId id="4520"/>
            <p14:sldId id="4570"/>
            <p14:sldId id="1027"/>
            <p14:sldId id="973"/>
            <p14:sldId id="975"/>
            <p14:sldId id="977"/>
            <p14:sldId id="978"/>
            <p14:sldId id="4543"/>
            <p14:sldId id="4542"/>
            <p14:sldId id="4568"/>
            <p14:sldId id="4544"/>
            <p14:sldId id="4571"/>
            <p14:sldId id="4561"/>
            <p14:sldId id="4545"/>
            <p14:sldId id="4562"/>
            <p14:sldId id="4546"/>
            <p14:sldId id="4547"/>
            <p14:sldId id="4569"/>
            <p14:sldId id="4548"/>
            <p14:sldId id="4550"/>
          </p14:sldIdLst>
        </p14:section>
        <p14:section name="Product Owner" id="{5EDE4A9F-C4BF-4694-8FE7-0B086F70E974}">
          <p14:sldIdLst/>
        </p14:section>
        <p14:section name="DevOps" id="{C11E8E64-EF06-43AD-8B78-6BDD7D6773F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adra, Fernando" initials="CF" lastIdx="2" clrIdx="0">
    <p:extLst>
      <p:ext uri="{19B8F6BF-5375-455C-9EA6-DF929625EA0E}">
        <p15:presenceInfo xmlns:p15="http://schemas.microsoft.com/office/powerpoint/2012/main" userId="S::fcuadra@luxoft.com::d17f6397-2926-4f78-8d88-c0b6cf4ff0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872C4"/>
    <a:srgbClr val="E6E7EA"/>
    <a:srgbClr val="000000"/>
    <a:srgbClr val="595959"/>
    <a:srgbClr val="172D59"/>
    <a:srgbClr val="404040"/>
    <a:srgbClr val="44546A"/>
    <a:srgbClr val="1F3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5"/>
    <p:restoredTop sz="95940"/>
  </p:normalViewPr>
  <p:slideViewPr>
    <p:cSldViewPr snapToGrid="0">
      <p:cViewPr varScale="1">
        <p:scale>
          <a:sx n="157" d="100"/>
          <a:sy n="157"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ustomXml" Target="../customXml/item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9T10:58:14.235" idx="2">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114D0-2B4F-0646-902F-C856D22CFF91}"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0FC9CF-658F-BA47-95BA-6A7F2A5D2419}" type="slidenum">
              <a:rPr lang="en-US" smtClean="0"/>
              <a:t>‹#›</a:t>
            </a:fld>
            <a:endParaRPr lang="en-US"/>
          </a:p>
        </p:txBody>
      </p:sp>
    </p:spTree>
    <p:extLst>
      <p:ext uri="{BB962C8B-B14F-4D97-AF65-F5344CB8AC3E}">
        <p14:creationId xmlns:p14="http://schemas.microsoft.com/office/powerpoint/2010/main" val="4053106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pp.mural.co/t/remoteeducation6495/m/remoteeducation6495/1584745591267/eead9f65bc8cd38de0a6872e3293a8efaee1593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kqiFvrwLzM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pp.mural.co/t/remoteeducation6495/m/remoteeducation6495/1584745591267/eead9f65bc8cd38de0a6872e3293a8efaee1593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endParaRPr lang="en-US"/>
          </a:p>
        </p:txBody>
      </p:sp>
    </p:spTree>
    <p:extLst>
      <p:ext uri="{BB962C8B-B14F-4D97-AF65-F5344CB8AC3E}">
        <p14:creationId xmlns:p14="http://schemas.microsoft.com/office/powerpoint/2010/main" val="2745396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523875"/>
            <a:ext cx="5378450" cy="3025775"/>
          </a:xfrm>
        </p:spPr>
      </p:sp>
      <p:sp>
        <p:nvSpPr>
          <p:cNvPr id="3" name="Notes Placeholder 2"/>
          <p:cNvSpPr>
            <a:spLocks noGrp="1"/>
          </p:cNvSpPr>
          <p:nvPr>
            <p:ph type="body" idx="1"/>
          </p:nvPr>
        </p:nvSpPr>
        <p:spPr>
          <a:xfrm>
            <a:off x="748291" y="3834147"/>
            <a:ext cx="5377872" cy="4515930"/>
          </a:xfrm>
        </p:spPr>
        <p:txBody>
          <a:bodyPr/>
          <a:lstStyle/>
          <a:p>
            <a:r>
              <a:rPr lang="en-US" sz="1200" b="1" dirty="0"/>
              <a:t>Trainer Guidance: </a:t>
            </a:r>
          </a:p>
          <a:p>
            <a:pPr marL="171450" indent="-171450">
              <a:buFont typeface="Arial" panose="020B0604020202020204" pitchFamily="34" charset="0"/>
              <a:buChar char="•"/>
            </a:pPr>
            <a:r>
              <a:rPr lang="en-US" dirty="0"/>
              <a:t>Explain how Agile is an umbrella terms for many frameworks, models, and techniques.</a:t>
            </a:r>
          </a:p>
        </p:txBody>
      </p:sp>
    </p:spTree>
    <p:extLst>
      <p:ext uri="{BB962C8B-B14F-4D97-AF65-F5344CB8AC3E}">
        <p14:creationId xmlns:p14="http://schemas.microsoft.com/office/powerpoint/2010/main" val="711237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kern="1200">
                <a:solidFill>
                  <a:schemeClr val="tx1"/>
                </a:solidFill>
                <a:effectLst/>
                <a:latin typeface="Avenir Next" panose="020B0503020202020204" pitchFamily="34" charset="0"/>
                <a:ea typeface="+mn-ea"/>
                <a:cs typeface="+mn-cs"/>
              </a:rPr>
              <a:t>Instructor Guidance</a:t>
            </a:r>
          </a:p>
          <a:p>
            <a:endParaRPr lang="en-US" sz="1400" b="1" i="0" u="none" strike="noStrike" kern="1200">
              <a:solidFill>
                <a:schemeClr val="tx1"/>
              </a:solidFill>
              <a:effectLst/>
              <a:latin typeface="Avenir Next" panose="020B0503020202020204" pitchFamily="34" charset="0"/>
              <a:ea typeface="+mn-ea"/>
              <a:cs typeface="+mn-cs"/>
            </a:endParaRPr>
          </a:p>
          <a:p>
            <a:pPr lvl="1"/>
            <a:r>
              <a:rPr lang="en-US" sz="1400" b="1" i="0" u="none" strike="noStrike" kern="1200">
                <a:solidFill>
                  <a:schemeClr val="tx1"/>
                </a:solidFill>
                <a:effectLst/>
                <a:latin typeface="Avenir Next" panose="020B0503020202020204" pitchFamily="34" charset="0"/>
                <a:ea typeface="+mn-ea"/>
                <a:cs typeface="+mn-cs"/>
              </a:rPr>
              <a:t>Exercise Link:  </a:t>
            </a:r>
            <a:r>
              <a:rPr lang="en-US">
                <a:solidFill>
                  <a:schemeClr val="bg2">
                    <a:lumMod val="50000"/>
                  </a:schemeClr>
                </a:solidFill>
                <a:latin typeface="Avenir Next" panose="020B0503020202020204" pitchFamily="34" charset="0"/>
                <a:hlinkClick r:id="rId3"/>
              </a:rPr>
              <a:t>https://app.mural.co/t/remoteeducation6495/m/remoteeducation6495/1584745591267/eead9f65bc8cd38de0a6872e3293a8efaee1593f</a:t>
            </a:r>
            <a:endParaRPr lang="en-US">
              <a:solidFill>
                <a:schemeClr val="bg2">
                  <a:lumMod val="50000"/>
                </a:schemeClr>
              </a:solidFill>
              <a:latin typeface="Avenir Next" panose="020B0503020202020204" pitchFamily="34" charset="0"/>
            </a:endParaRPr>
          </a:p>
          <a:p>
            <a:endParaRPr lang="en-US" sz="1400" b="1" i="0" u="none" strike="noStrike" kern="1200">
              <a:solidFill>
                <a:schemeClr val="tx1"/>
              </a:solidFill>
              <a:effectLst/>
              <a:latin typeface="Avenir Next" panose="020B0503020202020204" pitchFamily="34" charset="0"/>
              <a:ea typeface="+mn-ea"/>
              <a:cs typeface="+mn-cs"/>
            </a:endParaRPr>
          </a:p>
          <a:p>
            <a:r>
              <a:rPr lang="en-US" sz="1400" b="1" i="0" u="none" strike="noStrike" kern="1200">
                <a:solidFill>
                  <a:schemeClr val="tx1"/>
                </a:solidFill>
                <a:effectLst/>
                <a:latin typeface="Avenir Next" panose="020B0503020202020204" pitchFamily="34" charset="0"/>
                <a:ea typeface="+mn-ea"/>
                <a:cs typeface="+mn-cs"/>
              </a:rPr>
              <a:t>Goal</a:t>
            </a:r>
          </a:p>
          <a:p>
            <a:pPr marL="171450" lvl="0" indent="-171450" rtl="0">
              <a:spcBef>
                <a:spcPts val="0"/>
              </a:spcBef>
              <a:buFont typeface="Arial" panose="020B0604020202020204" pitchFamily="34" charset="0"/>
              <a:buChar char="•"/>
            </a:pPr>
            <a:r>
              <a:rPr lang="en-US"/>
              <a:t>To have the class begin looking at the larger picture of business and create a window into alternate ways of thinking.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Create an image in student’s mind of the required skills in order to become a market disruptor.  This primes future content into a psychologically familiar space therefore lowering cognitive resistance into subjects which may be difficult for more traditional individuals to grasp.</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Exercise Steps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students identify 2 or three skills or capabilities of market disruptors on Mural.</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students move the post-its to similar overlapping themes (instructor can help guide this)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Briefly recognize and acknowledge the class content and go to lecture.</a:t>
            </a:r>
          </a:p>
          <a:p>
            <a:endParaRPr lang="en-US" sz="1200" b="1"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Output</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All students have at least one post-it with a disruptor strengths on the Mural board.</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Learning</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Students acknowledge some of the strengths required to stay in business or become a market disruptor.</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257352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4137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https://www.youtube.com/watch?v=kqiFvrwLzM4</a:t>
            </a:r>
            <a:r>
              <a:rPr lang="en-US"/>
              <a:t> start from 5:00 min</a:t>
            </a:r>
          </a:p>
        </p:txBody>
      </p:sp>
      <p:sp>
        <p:nvSpPr>
          <p:cNvPr id="4" name="Slide Number Placeholder 3"/>
          <p:cNvSpPr>
            <a:spLocks noGrp="1"/>
          </p:cNvSpPr>
          <p:nvPr>
            <p:ph type="sldNum" sz="quarter" idx="5"/>
          </p:nvPr>
        </p:nvSpPr>
        <p:spPr/>
        <p:txBody>
          <a:bodyPr/>
          <a:lstStyle/>
          <a:p>
            <a:fld id="{A90FC9CF-658F-BA47-95BA-6A7F2A5D2419}" type="slidenum">
              <a:rPr lang="en-US" smtClean="0"/>
              <a:t>13</a:t>
            </a:fld>
            <a:endParaRPr lang="en-US"/>
          </a:p>
        </p:txBody>
      </p:sp>
    </p:spTree>
    <p:extLst>
      <p:ext uri="{BB962C8B-B14F-4D97-AF65-F5344CB8AC3E}">
        <p14:creationId xmlns:p14="http://schemas.microsoft.com/office/powerpoint/2010/main" val="778826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Give examples of finite games, ask the class for a few.</a:t>
            </a:r>
          </a:p>
          <a:p>
            <a:pPr marL="171450" indent="-171450">
              <a:buFont typeface="Arial" panose="020B0604020202020204" pitchFamily="34" charset="0"/>
              <a:buChar char="•"/>
            </a:pPr>
            <a:r>
              <a:rPr lang="en-US"/>
              <a:t>Chess</a:t>
            </a:r>
          </a:p>
          <a:p>
            <a:pPr marL="171450" indent="-171450">
              <a:buFont typeface="Arial" panose="020B0604020202020204" pitchFamily="34" charset="0"/>
              <a:buChar char="•"/>
            </a:pPr>
            <a:r>
              <a:rPr lang="en-US"/>
              <a:t>Rugby</a:t>
            </a:r>
          </a:p>
          <a:p>
            <a:pPr marL="171450" indent="-171450">
              <a:buFont typeface="Arial" panose="020B0604020202020204" pitchFamily="34" charset="0"/>
              <a:buChar char="•"/>
            </a:pPr>
            <a:r>
              <a:rPr lang="en-US"/>
              <a:t>Soccer</a:t>
            </a:r>
          </a:p>
          <a:p>
            <a:endParaRPr lang="en-US"/>
          </a:p>
        </p:txBody>
      </p:sp>
    </p:spTree>
    <p:extLst>
      <p:ext uri="{BB962C8B-B14F-4D97-AF65-F5344CB8AC3E}">
        <p14:creationId xmlns:p14="http://schemas.microsoft.com/office/powerpoint/2010/main" val="76705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Give examples of finite games, ask the class for a few.</a:t>
            </a:r>
          </a:p>
          <a:p>
            <a:pPr marL="171450" indent="-171450">
              <a:buFont typeface="Arial" panose="020B0604020202020204" pitchFamily="34" charset="0"/>
              <a:buChar char="•"/>
            </a:pPr>
            <a:r>
              <a:rPr lang="en-US"/>
              <a:t>Chess</a:t>
            </a:r>
          </a:p>
          <a:p>
            <a:pPr marL="171450" indent="-171450">
              <a:buFont typeface="Arial" panose="020B0604020202020204" pitchFamily="34" charset="0"/>
              <a:buChar char="•"/>
            </a:pPr>
            <a:r>
              <a:rPr lang="en-US"/>
              <a:t>Rugby</a:t>
            </a:r>
          </a:p>
          <a:p>
            <a:pPr marL="171450" indent="-171450">
              <a:buFont typeface="Arial" panose="020B0604020202020204" pitchFamily="34" charset="0"/>
              <a:buChar char="•"/>
            </a:pPr>
            <a:r>
              <a:rPr lang="en-US"/>
              <a:t>Soccer</a:t>
            </a:r>
          </a:p>
          <a:p>
            <a:endParaRPr lang="en-US"/>
          </a:p>
        </p:txBody>
      </p:sp>
    </p:spTree>
    <p:extLst>
      <p:ext uri="{BB962C8B-B14F-4D97-AF65-F5344CB8AC3E}">
        <p14:creationId xmlns:p14="http://schemas.microsoft.com/office/powerpoint/2010/main" val="340112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t>
            </a:r>
          </a:p>
          <a:p>
            <a:r>
              <a:rPr lang="en-US"/>
              <a:t> 3.2.1. Creating Space for Optimal Engagement and Value Creation</a:t>
            </a:r>
          </a:p>
          <a:p>
            <a:r>
              <a:rPr lang="en-US"/>
              <a:t> 1.1.3. Case for Change: Empowering Teams</a:t>
            </a:r>
          </a:p>
          <a:p>
            <a:endParaRPr lang="en-US"/>
          </a:p>
        </p:txBody>
      </p:sp>
      <p:sp>
        <p:nvSpPr>
          <p:cNvPr id="4" name="Slide Number Placeholder 3">
            <a:extLst>
              <a:ext uri="{FF2B5EF4-FFF2-40B4-BE49-F238E27FC236}">
                <a16:creationId xmlns:a16="http://schemas.microsoft.com/office/drawing/2014/main" id="{25BC4656-9A34-994A-AD8B-74E2B4F53674}"/>
              </a:ext>
            </a:extLst>
          </p:cNvPr>
          <p:cNvSpPr>
            <a:spLocks noGrp="1"/>
          </p:cNvSpPr>
          <p:nvPr>
            <p:ph type="sldNum" sz="quarter" idx="5"/>
          </p:nvPr>
        </p:nvSpPr>
        <p:spPr/>
        <p:txBody>
          <a:bodyPr/>
          <a:lstStyle/>
          <a:p>
            <a:fld id="{DDFA6EAA-CE61-4754-A534-884FE32D21DB}" type="slidenum">
              <a:rPr lang="en-US" smtClean="0"/>
              <a:pPr/>
              <a:t>19</a:t>
            </a:fld>
            <a:endParaRPr lang="en-US"/>
          </a:p>
        </p:txBody>
      </p:sp>
      <p:sp>
        <p:nvSpPr>
          <p:cNvPr id="5" name="Header Placeholder 4">
            <a:extLst>
              <a:ext uri="{FF2B5EF4-FFF2-40B4-BE49-F238E27FC236}">
                <a16:creationId xmlns:a16="http://schemas.microsoft.com/office/drawing/2014/main" id="{BCD98CD1-2974-A249-8FB0-AD7279E34331}"/>
              </a:ext>
            </a:extLst>
          </p:cNvPr>
          <p:cNvSpPr>
            <a:spLocks noGrp="1"/>
          </p:cNvSpPr>
          <p:nvPr>
            <p:ph type="hdr" sz="quarter"/>
          </p:nvPr>
        </p:nvSpPr>
        <p:spPr/>
        <p:txBody>
          <a:bodyPr/>
          <a:lstStyle/>
          <a:p>
            <a:r>
              <a:rPr lang="en-US"/>
              <a:t>Business Agility Foundations</a:t>
            </a:r>
          </a:p>
        </p:txBody>
      </p:sp>
    </p:spTree>
    <p:extLst>
      <p:ext uri="{BB962C8B-B14F-4D97-AF65-F5344CB8AC3E}">
        <p14:creationId xmlns:p14="http://schemas.microsoft.com/office/powerpoint/2010/main" val="2282854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a:t>LO</a:t>
            </a:r>
          </a:p>
          <a:p>
            <a:r>
              <a:rPr lang="en-US"/>
              <a:t> 3.2.1. Creating Space for Optimal Engagement and Value Creation</a:t>
            </a:r>
          </a:p>
          <a:p>
            <a:r>
              <a:rPr lang="en-US"/>
              <a:t> 1.1.3. Case for Change: Empowering Teams</a:t>
            </a:r>
          </a:p>
          <a:p>
            <a:endParaRPr lang="en-US" i="1"/>
          </a:p>
          <a:p>
            <a:endParaRPr lang="en-US" i="1"/>
          </a:p>
          <a:p>
            <a:r>
              <a:rPr lang="en-US" i="1"/>
              <a:t>Explain the need for team working agreements</a:t>
            </a:r>
            <a:endParaRPr lang="en-US"/>
          </a:p>
          <a:p>
            <a:endParaRPr lang="en-US"/>
          </a:p>
        </p:txBody>
      </p:sp>
      <p:sp>
        <p:nvSpPr>
          <p:cNvPr id="4" name="Slide Number Placeholder 3">
            <a:extLst>
              <a:ext uri="{FF2B5EF4-FFF2-40B4-BE49-F238E27FC236}">
                <a16:creationId xmlns:a16="http://schemas.microsoft.com/office/drawing/2014/main" id="{0B1A3A90-BFA5-6541-B136-157663B588CD}"/>
              </a:ext>
            </a:extLst>
          </p:cNvPr>
          <p:cNvSpPr>
            <a:spLocks noGrp="1"/>
          </p:cNvSpPr>
          <p:nvPr>
            <p:ph type="sldNum" sz="quarter" idx="5"/>
          </p:nvPr>
        </p:nvSpPr>
        <p:spPr/>
        <p:txBody>
          <a:bodyPr/>
          <a:lstStyle/>
          <a:p>
            <a:fld id="{DDFA6EAA-CE61-4754-A534-884FE32D21DB}" type="slidenum">
              <a:rPr lang="en-US" smtClean="0"/>
              <a:pPr/>
              <a:t>20</a:t>
            </a:fld>
            <a:endParaRPr lang="en-US"/>
          </a:p>
        </p:txBody>
      </p:sp>
      <p:sp>
        <p:nvSpPr>
          <p:cNvPr id="5" name="Header Placeholder 4">
            <a:extLst>
              <a:ext uri="{FF2B5EF4-FFF2-40B4-BE49-F238E27FC236}">
                <a16:creationId xmlns:a16="http://schemas.microsoft.com/office/drawing/2014/main" id="{CD04F792-6C47-794B-9E6A-6C582B833BDE}"/>
              </a:ext>
            </a:extLst>
          </p:cNvPr>
          <p:cNvSpPr>
            <a:spLocks noGrp="1"/>
          </p:cNvSpPr>
          <p:nvPr>
            <p:ph type="hdr" sz="quarter"/>
          </p:nvPr>
        </p:nvSpPr>
        <p:spPr/>
        <p:txBody>
          <a:bodyPr/>
          <a:lstStyle/>
          <a:p>
            <a:r>
              <a:rPr lang="en-US"/>
              <a:t>Business Agility Foundations</a:t>
            </a:r>
          </a:p>
        </p:txBody>
      </p:sp>
    </p:spTree>
    <p:extLst>
      <p:ext uri="{BB962C8B-B14F-4D97-AF65-F5344CB8AC3E}">
        <p14:creationId xmlns:p14="http://schemas.microsoft.com/office/powerpoint/2010/main" val="233205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Give examples of finite games, ask the class for a few.</a:t>
            </a:r>
          </a:p>
          <a:p>
            <a:pPr marL="171450" indent="-171450">
              <a:buFont typeface="Arial" panose="020B0604020202020204" pitchFamily="34" charset="0"/>
              <a:buChar char="•"/>
            </a:pPr>
            <a:r>
              <a:rPr lang="en-US"/>
              <a:t>Chess</a:t>
            </a:r>
          </a:p>
          <a:p>
            <a:pPr marL="171450" indent="-171450">
              <a:buFont typeface="Arial" panose="020B0604020202020204" pitchFamily="34" charset="0"/>
              <a:buChar char="•"/>
            </a:pPr>
            <a:r>
              <a:rPr lang="en-US"/>
              <a:t>Rugby</a:t>
            </a:r>
          </a:p>
          <a:p>
            <a:pPr marL="171450" indent="-171450">
              <a:buFont typeface="Arial" panose="020B0604020202020204" pitchFamily="34" charset="0"/>
              <a:buChar char="•"/>
            </a:pPr>
            <a:r>
              <a:rPr lang="en-US"/>
              <a:t>Soccer</a:t>
            </a:r>
          </a:p>
          <a:p>
            <a:endParaRPr lang="en-US"/>
          </a:p>
        </p:txBody>
      </p:sp>
    </p:spTree>
    <p:extLst>
      <p:ext uri="{BB962C8B-B14F-4D97-AF65-F5344CB8AC3E}">
        <p14:creationId xmlns:p14="http://schemas.microsoft.com/office/powerpoint/2010/main" val="251916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kern="1200" dirty="0">
                <a:solidFill>
                  <a:schemeClr val="tx1"/>
                </a:solidFill>
                <a:effectLst/>
                <a:latin typeface="Avenir Next" panose="020B0503020202020204" pitchFamily="34" charset="0"/>
                <a:ea typeface="+mn-ea"/>
                <a:cs typeface="+mn-cs"/>
              </a:rPr>
              <a:t>Instructor Guidance</a:t>
            </a:r>
          </a:p>
          <a:p>
            <a:endParaRPr lang="en-US" sz="1400" b="1" i="0" u="none" strike="noStrike" kern="1200" dirty="0">
              <a:solidFill>
                <a:schemeClr val="tx1"/>
              </a:solidFill>
              <a:effectLst/>
              <a:latin typeface="Avenir Next" panose="020B0503020202020204" pitchFamily="34" charset="0"/>
              <a:ea typeface="+mn-ea"/>
              <a:cs typeface="+mn-cs"/>
            </a:endParaRPr>
          </a:p>
          <a:p>
            <a:pPr lvl="1"/>
            <a:r>
              <a:rPr lang="en-US" sz="1400" b="1" i="0" u="none" strike="noStrike" kern="1200" dirty="0">
                <a:solidFill>
                  <a:schemeClr val="tx1"/>
                </a:solidFill>
                <a:effectLst/>
                <a:latin typeface="Avenir Next" panose="020B0503020202020204" pitchFamily="34" charset="0"/>
                <a:ea typeface="+mn-ea"/>
                <a:cs typeface="+mn-cs"/>
              </a:rPr>
              <a:t>Exercise Link:  </a:t>
            </a:r>
            <a:r>
              <a:rPr lang="en-US" dirty="0">
                <a:solidFill>
                  <a:schemeClr val="bg2">
                    <a:lumMod val="50000"/>
                  </a:schemeClr>
                </a:solidFill>
                <a:latin typeface="Avenir Next" panose="020B0503020202020204" pitchFamily="34" charset="0"/>
                <a:hlinkClick r:id="rId3"/>
              </a:rPr>
              <a:t>https://app.mural.co/t/remoteeducation6495/m/remoteeducation6495/1584745591267/eead9f65bc8cd38de0a6872e3293a8efaee1593f</a:t>
            </a:r>
            <a:endParaRPr lang="en-US" dirty="0">
              <a:solidFill>
                <a:schemeClr val="bg2">
                  <a:lumMod val="50000"/>
                </a:schemeClr>
              </a:solidFill>
              <a:latin typeface="Avenir Next" panose="020B0503020202020204" pitchFamily="34" charset="0"/>
            </a:endParaRPr>
          </a:p>
          <a:p>
            <a:endParaRPr lang="en-US" sz="1400" b="1" i="0" u="none" strike="noStrike" kern="1200" dirty="0">
              <a:solidFill>
                <a:schemeClr val="tx1"/>
              </a:solidFill>
              <a:effectLst/>
              <a:latin typeface="Avenir Next" panose="020B0503020202020204" pitchFamily="34" charset="0"/>
              <a:ea typeface="+mn-ea"/>
              <a:cs typeface="+mn-cs"/>
            </a:endParaRPr>
          </a:p>
          <a:p>
            <a:r>
              <a:rPr lang="en-US" sz="1400" b="1" i="0" u="none" strike="noStrike" kern="1200" dirty="0">
                <a:solidFill>
                  <a:schemeClr val="tx1"/>
                </a:solidFill>
                <a:effectLst/>
                <a:latin typeface="Avenir Next" panose="020B0503020202020204" pitchFamily="34" charset="0"/>
                <a:ea typeface="+mn-ea"/>
                <a:cs typeface="+mn-cs"/>
              </a:rPr>
              <a:t>Goal</a:t>
            </a:r>
          </a:p>
          <a:p>
            <a:pPr marL="171450" lvl="0" indent="-171450" rtl="0">
              <a:spcBef>
                <a:spcPts val="0"/>
              </a:spcBef>
              <a:buFont typeface="Arial" panose="020B0604020202020204" pitchFamily="34" charset="0"/>
              <a:buChar char="•"/>
            </a:pPr>
            <a:r>
              <a:rPr lang="en-US" dirty="0"/>
              <a:t>Have the class develop an understanding of business situations and the applicability of an infinite or finite game in each</a:t>
            </a:r>
          </a:p>
          <a:p>
            <a:endParaRPr lang="en-US" sz="1200" b="0" i="0" u="none" strike="noStrike" kern="1200" dirty="0">
              <a:solidFill>
                <a:schemeClr val="tx1"/>
              </a:solidFill>
              <a:effectLst/>
              <a:latin typeface="Open Sans" panose="020B0606030504020204" pitchFamily="34" charset="0"/>
              <a:ea typeface="+mn-ea"/>
              <a:cs typeface="+mn-cs"/>
            </a:endParaRPr>
          </a:p>
          <a:p>
            <a:r>
              <a:rPr lang="en-US" sz="1200" b="1" i="0" u="none" strike="noStrike" kern="1200" dirty="0">
                <a:solidFill>
                  <a:schemeClr val="tx1"/>
                </a:solidFill>
                <a:effectLst/>
                <a:latin typeface="Open Sans" panose="020B0606030504020204" pitchFamily="34" charset="0"/>
                <a:ea typeface="+mn-ea"/>
                <a:cs typeface="+mn-cs"/>
              </a:rPr>
              <a:t>Exercise Steps</a:t>
            </a:r>
          </a:p>
          <a:p>
            <a:pPr marL="228600" indent="-228600">
              <a:buFont typeface="+mj-lt"/>
              <a:buAutoNum type="arabicPeriod"/>
            </a:pPr>
            <a:r>
              <a:rPr lang="en-US" sz="1200" b="0" i="0" u="none" strike="noStrike" kern="1200" dirty="0">
                <a:solidFill>
                  <a:schemeClr val="tx1"/>
                </a:solidFill>
                <a:effectLst/>
                <a:latin typeface="Open Sans" panose="020B0606030504020204" pitchFamily="34" charset="0"/>
                <a:ea typeface="+mn-ea"/>
                <a:cs typeface="+mn-cs"/>
              </a:rPr>
              <a:t>Have students identify 1 or 2 business situations which fall under a finite game  on Mural.</a:t>
            </a:r>
          </a:p>
          <a:p>
            <a:pPr marL="228600" indent="-228600">
              <a:buFont typeface="+mj-lt"/>
              <a:buAutoNum type="arabicPeriod"/>
            </a:pPr>
            <a:r>
              <a:rPr lang="en-US" sz="1200" b="0" i="0" u="none" strike="noStrike" kern="1200" dirty="0">
                <a:solidFill>
                  <a:schemeClr val="tx1"/>
                </a:solidFill>
                <a:effectLst/>
                <a:latin typeface="Open Sans" panose="020B0606030504020204" pitchFamily="34" charset="0"/>
                <a:ea typeface="+mn-ea"/>
                <a:cs typeface="+mn-cs"/>
              </a:rPr>
              <a:t>Have students identify 1 or 2 business situations which fall under a infinite game  on Mural.</a:t>
            </a:r>
          </a:p>
          <a:p>
            <a:pPr marL="228600" indent="-228600">
              <a:buFont typeface="+mj-lt"/>
              <a:buAutoNum type="arabicPeriod"/>
            </a:pPr>
            <a:r>
              <a:rPr lang="en-US" sz="1200" b="0" i="0" u="none" strike="noStrike" kern="1200" dirty="0">
                <a:solidFill>
                  <a:schemeClr val="tx1"/>
                </a:solidFill>
                <a:effectLst/>
                <a:latin typeface="Open Sans" panose="020B0606030504020204" pitchFamily="34" charset="0"/>
                <a:ea typeface="+mn-ea"/>
                <a:cs typeface="+mn-cs"/>
              </a:rPr>
              <a:t>Have a brief discussion of their findings.</a:t>
            </a:r>
          </a:p>
          <a:p>
            <a:endParaRPr lang="en-US" sz="1200" b="1" i="0" u="none" strike="noStrike" kern="1200" dirty="0">
              <a:solidFill>
                <a:schemeClr val="tx1"/>
              </a:solidFill>
              <a:effectLst/>
              <a:latin typeface="Open Sans" panose="020B0606030504020204" pitchFamily="34" charset="0"/>
              <a:ea typeface="+mn-ea"/>
              <a:cs typeface="+mn-cs"/>
            </a:endParaRPr>
          </a:p>
          <a:p>
            <a:r>
              <a:rPr lang="en-US" sz="1200" b="1" i="0" u="none" strike="noStrike" kern="1200" dirty="0">
                <a:solidFill>
                  <a:schemeClr val="tx1"/>
                </a:solidFill>
                <a:effectLst/>
                <a:latin typeface="Open Sans" panose="020B0606030504020204" pitchFamily="34" charset="0"/>
                <a:ea typeface="+mn-ea"/>
                <a:cs typeface="+mn-cs"/>
              </a:rPr>
              <a:t>Expected Output</a:t>
            </a:r>
          </a:p>
          <a:p>
            <a:pPr marL="171450" indent="-171450">
              <a:buFont typeface="Arial" panose="020B0604020202020204" pitchFamily="34" charset="0"/>
              <a:buChar char="•"/>
            </a:pPr>
            <a:r>
              <a:rPr lang="en-US" sz="1200" b="0" i="0" u="none" strike="noStrike" kern="1200" dirty="0">
                <a:solidFill>
                  <a:schemeClr val="tx1"/>
                </a:solidFill>
                <a:effectLst/>
                <a:latin typeface="Open Sans" panose="020B0606030504020204" pitchFamily="34" charset="0"/>
                <a:ea typeface="+mn-ea"/>
                <a:cs typeface="+mn-cs"/>
              </a:rPr>
              <a:t>All students have at least one post-it with a business infinite and finite situations on the Mural board.</a:t>
            </a:r>
          </a:p>
          <a:p>
            <a:endParaRPr lang="en-US" sz="1200" b="0" i="0" u="none" strike="noStrike" kern="1200" dirty="0">
              <a:solidFill>
                <a:schemeClr val="tx1"/>
              </a:solidFill>
              <a:effectLst/>
              <a:latin typeface="Open Sans" panose="020B0606030504020204" pitchFamily="34" charset="0"/>
              <a:ea typeface="+mn-ea"/>
              <a:cs typeface="+mn-cs"/>
            </a:endParaRPr>
          </a:p>
          <a:p>
            <a:r>
              <a:rPr lang="en-US" sz="1200" b="1" i="0" u="none" strike="noStrike" kern="1200" dirty="0">
                <a:solidFill>
                  <a:schemeClr val="tx1"/>
                </a:solidFill>
                <a:effectLst/>
                <a:latin typeface="Open Sans" panose="020B0606030504020204" pitchFamily="34" charset="0"/>
                <a:ea typeface="+mn-ea"/>
                <a:cs typeface="+mn-cs"/>
              </a:rPr>
              <a:t>Expected Learning</a:t>
            </a:r>
          </a:p>
          <a:p>
            <a:pPr marL="171450" indent="-171450">
              <a:buFont typeface="Arial" panose="020B0604020202020204" pitchFamily="34" charset="0"/>
              <a:buChar char="•"/>
            </a:pPr>
            <a:r>
              <a:rPr lang="en-US" sz="1200" b="0" i="0" u="none" strike="noStrike" kern="1200" dirty="0">
                <a:solidFill>
                  <a:schemeClr val="tx1"/>
                </a:solidFill>
                <a:effectLst/>
                <a:latin typeface="Open Sans" panose="020B0606030504020204" pitchFamily="34" charset="0"/>
                <a:ea typeface="+mn-ea"/>
                <a:cs typeface="+mn-cs"/>
              </a:rPr>
              <a:t>Students understand how business holds both infinite and finite events (situations) and should modify their mindset to accommodate for each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7591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890531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a:p>
          <a:p>
            <a:endParaRPr lang="en-US"/>
          </a:p>
          <a:p>
            <a:endParaRPr lang="en-US"/>
          </a:p>
        </p:txBody>
      </p:sp>
    </p:spTree>
    <p:extLst>
      <p:ext uri="{BB962C8B-B14F-4D97-AF65-F5344CB8AC3E}">
        <p14:creationId xmlns:p14="http://schemas.microsoft.com/office/powerpoint/2010/main" val="351054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endParaRPr lang="en-US"/>
          </a:p>
        </p:txBody>
      </p:sp>
    </p:spTree>
    <p:extLst>
      <p:ext uri="{BB962C8B-B14F-4D97-AF65-F5344CB8AC3E}">
        <p14:creationId xmlns:p14="http://schemas.microsoft.com/office/powerpoint/2010/main" val="219009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a:t>- The Game of Business</a:t>
            </a:r>
          </a:p>
          <a:p>
            <a:r>
              <a:rPr lang="en-US"/>
              <a:t>Strategic - Intro to VUCA</a:t>
            </a:r>
          </a:p>
          <a:p>
            <a:r>
              <a:rPr lang="en-US"/>
              <a:t>Strategic - Innovation and Disruption 101</a:t>
            </a:r>
          </a:p>
          <a:p>
            <a:r>
              <a:rPr lang="en-US"/>
              <a:t>Strategic - Dangers of Prior Success</a:t>
            </a:r>
          </a:p>
          <a:p>
            <a:r>
              <a:rPr lang="en-US"/>
              <a:t>Strategic - Apex Predator Theory </a:t>
            </a:r>
            <a:r>
              <a:rPr lang="en-US" b="1">
                <a:cs typeface="Calibri"/>
              </a:rPr>
              <a:t> </a:t>
            </a:r>
            <a:endParaRPr lang="en-US"/>
          </a:p>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8191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4499365C-F0AA-9F4E-9EF4-5B25E3FA2EF0}"/>
              </a:ext>
            </a:extLst>
          </p:cNvPr>
          <p:cNvSpPr>
            <a:spLocks noGrp="1"/>
          </p:cNvSpPr>
          <p:nvPr>
            <p:ph type="sldNum" sz="quarter" idx="5"/>
          </p:nvPr>
        </p:nvSpPr>
        <p:spPr/>
        <p:txBody>
          <a:bodyPr/>
          <a:lstStyle/>
          <a:p>
            <a:fld id="{DDFA6EAA-CE61-4754-A534-884FE32D21DB}" type="slidenum">
              <a:rPr lang="en-US" smtClean="0"/>
              <a:pPr/>
              <a:t>5</a:t>
            </a:fld>
            <a:endParaRPr lang="en-US"/>
          </a:p>
        </p:txBody>
      </p:sp>
      <p:sp>
        <p:nvSpPr>
          <p:cNvPr id="5" name="Header Placeholder 4">
            <a:extLst>
              <a:ext uri="{FF2B5EF4-FFF2-40B4-BE49-F238E27FC236}">
                <a16:creationId xmlns:a16="http://schemas.microsoft.com/office/drawing/2014/main" id="{1D03ABD6-21FC-FA4C-817C-708C78757185}"/>
              </a:ext>
            </a:extLst>
          </p:cNvPr>
          <p:cNvSpPr>
            <a:spLocks noGrp="1"/>
          </p:cNvSpPr>
          <p:nvPr>
            <p:ph type="hdr" sz="quarter"/>
          </p:nvPr>
        </p:nvSpPr>
        <p:spPr/>
        <p:txBody>
          <a:bodyPr/>
          <a:lstStyle/>
          <a:p>
            <a:r>
              <a:rPr lang="en-US"/>
              <a:t>Business Agility Foundations</a:t>
            </a:r>
          </a:p>
        </p:txBody>
      </p:sp>
    </p:spTree>
    <p:extLst>
      <p:ext uri="{BB962C8B-B14F-4D97-AF65-F5344CB8AC3E}">
        <p14:creationId xmlns:p14="http://schemas.microsoft.com/office/powerpoint/2010/main" val="34027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523875"/>
            <a:ext cx="5378450" cy="3025775"/>
          </a:xfrm>
        </p:spPr>
      </p:sp>
      <p:sp>
        <p:nvSpPr>
          <p:cNvPr id="3" name="Notes Placeholder 2"/>
          <p:cNvSpPr>
            <a:spLocks noGrp="1"/>
          </p:cNvSpPr>
          <p:nvPr>
            <p:ph type="body" idx="1"/>
          </p:nvPr>
        </p:nvSpPr>
        <p:spPr>
          <a:xfrm>
            <a:off x="748291" y="3834147"/>
            <a:ext cx="5377872" cy="4515930"/>
          </a:xfrm>
        </p:spPr>
        <p:txBody>
          <a:bodyPr/>
          <a:lstStyle/>
          <a:p>
            <a:r>
              <a:rPr lang="en-US" sz="1200" b="1" dirty="0"/>
              <a:t>Trainer Guidance: </a:t>
            </a:r>
          </a:p>
          <a:p>
            <a:endParaRPr lang="en-US" sz="1200" b="1" dirty="0"/>
          </a:p>
          <a:p>
            <a:r>
              <a:rPr lang="en-US" sz="1200" b="1" dirty="0"/>
              <a:t>Introductory slide for discussion of Waterfall vs Agile </a:t>
            </a:r>
          </a:p>
        </p:txBody>
      </p:sp>
    </p:spTree>
    <p:extLst>
      <p:ext uri="{BB962C8B-B14F-4D97-AF65-F5344CB8AC3E}">
        <p14:creationId xmlns:p14="http://schemas.microsoft.com/office/powerpoint/2010/main" val="3469506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523875"/>
            <a:ext cx="5378450" cy="3025775"/>
          </a:xfrm>
        </p:spPr>
      </p:sp>
      <p:sp>
        <p:nvSpPr>
          <p:cNvPr id="3" name="Notes Placeholder 2"/>
          <p:cNvSpPr>
            <a:spLocks noGrp="1"/>
          </p:cNvSpPr>
          <p:nvPr>
            <p:ph type="body" idx="1"/>
          </p:nvPr>
        </p:nvSpPr>
        <p:spPr>
          <a:xfrm>
            <a:off x="748291" y="3834147"/>
            <a:ext cx="5377872" cy="4515930"/>
          </a:xfrm>
        </p:spPr>
        <p:txBody>
          <a:bodyPr/>
          <a:lstStyle/>
          <a:p>
            <a:r>
              <a:rPr lang="en-US" sz="1200" b="1" dirty="0"/>
              <a:t>Trainer Guidance: </a:t>
            </a:r>
          </a:p>
          <a:p>
            <a:pPr marL="171450" indent="-171450">
              <a:buFont typeface="Arial" panose="020B0604020202020204" pitchFamily="34" charset="0"/>
              <a:buChar char="•"/>
            </a:pPr>
            <a:r>
              <a:rPr lang="en-US" dirty="0"/>
              <a:t>Discuss the essential characteristics of Waterfall development and how it is not best suited for fast learning or rapid delivery.  </a:t>
            </a:r>
          </a:p>
          <a:p>
            <a:pPr marL="171450" indent="-171450">
              <a:buFont typeface="Arial" panose="020B0604020202020204" pitchFamily="34" charset="0"/>
              <a:buChar char="•"/>
            </a:pPr>
            <a:r>
              <a:rPr lang="en-US" dirty="0"/>
              <a:t>Explain which types of products are best developed with a Waterfall framework.</a:t>
            </a:r>
          </a:p>
          <a:p>
            <a:pPr marL="171450" indent="-171450">
              <a:buFont typeface="Arial" panose="020B0604020202020204" pitchFamily="34" charset="0"/>
              <a:buChar char="•"/>
            </a:pPr>
            <a:r>
              <a:rPr lang="en-US" dirty="0"/>
              <a:t>Ask the class how Waterfall is affected by VUCA</a:t>
            </a:r>
          </a:p>
        </p:txBody>
      </p:sp>
    </p:spTree>
    <p:extLst>
      <p:ext uri="{BB962C8B-B14F-4D97-AF65-F5344CB8AC3E}">
        <p14:creationId xmlns:p14="http://schemas.microsoft.com/office/powerpoint/2010/main" val="376262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523875"/>
            <a:ext cx="5378450" cy="3025775"/>
          </a:xfrm>
        </p:spPr>
      </p:sp>
      <p:sp>
        <p:nvSpPr>
          <p:cNvPr id="3" name="Notes Placeholder 2"/>
          <p:cNvSpPr>
            <a:spLocks noGrp="1"/>
          </p:cNvSpPr>
          <p:nvPr>
            <p:ph type="body" idx="1"/>
          </p:nvPr>
        </p:nvSpPr>
        <p:spPr>
          <a:xfrm>
            <a:off x="748291" y="3834147"/>
            <a:ext cx="5377872" cy="4515930"/>
          </a:xfrm>
        </p:spPr>
        <p:txBody>
          <a:bodyPr/>
          <a:lstStyle/>
          <a:p>
            <a:r>
              <a:rPr lang="en-US" sz="1200" b="1" dirty="0"/>
              <a:t>Trainer Guidance: </a:t>
            </a:r>
          </a:p>
          <a:p>
            <a:pPr marL="171450" indent="-171450">
              <a:buFont typeface="Arial" panose="020B0604020202020204" pitchFamily="34" charset="0"/>
              <a:buChar char="•"/>
            </a:pPr>
            <a:r>
              <a:rPr lang="en-US" dirty="0"/>
              <a:t>Explain how Waterfall presents a risk of delivery value to the customer with a short scenario: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happens if the company runs out of money to invest in this product at the second slide?  Can we sell that product?</a:t>
            </a:r>
          </a:p>
          <a:p>
            <a:pPr marL="171450" indent="-171450">
              <a:buFont typeface="Arial" panose="020B0604020202020204" pitchFamily="34" charset="0"/>
              <a:buChar char="•"/>
            </a:pPr>
            <a:r>
              <a:rPr lang="en-US" dirty="0"/>
              <a:t>What if a new technology emerges and requires immediate adoption and we run out of money in slide 1, can we go to market and sell?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9680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523875"/>
            <a:ext cx="5378450" cy="3025775"/>
          </a:xfrm>
        </p:spPr>
      </p:sp>
      <p:sp>
        <p:nvSpPr>
          <p:cNvPr id="3" name="Notes Placeholder 2"/>
          <p:cNvSpPr>
            <a:spLocks noGrp="1"/>
          </p:cNvSpPr>
          <p:nvPr>
            <p:ph type="body" idx="1"/>
          </p:nvPr>
        </p:nvSpPr>
        <p:spPr>
          <a:xfrm>
            <a:off x="748291" y="3834147"/>
            <a:ext cx="5377872" cy="4515930"/>
          </a:xfrm>
        </p:spPr>
        <p:txBody>
          <a:bodyPr/>
          <a:lstStyle/>
          <a:p>
            <a:r>
              <a:rPr lang="en-US" sz="1200" b="1"/>
              <a:t>Trainer Guidance: </a:t>
            </a:r>
          </a:p>
          <a:p>
            <a:pPr marL="171450" indent="-171450">
              <a:buFont typeface="Arial" panose="020B0604020202020204" pitchFamily="34" charset="0"/>
              <a:buChar char="•"/>
            </a:pPr>
            <a:r>
              <a:rPr lang="en-US"/>
              <a:t>Discuss how Agile focuses always on what is most important (the business defines this prioritization, hence our explanation in Pillar one).</a:t>
            </a:r>
          </a:p>
          <a:p>
            <a:pPr marL="171450" indent="-171450">
              <a:buFont typeface="Arial" panose="020B0604020202020204" pitchFamily="34" charset="0"/>
              <a:buChar char="•"/>
            </a:pPr>
            <a:r>
              <a:rPr lang="en-US"/>
              <a:t>Discuss a scenario where a company run out of money developing the above product.  Could the company monetize the results of the second sprint? (second image from left to right)</a:t>
            </a:r>
          </a:p>
          <a:p>
            <a:pPr marL="171450" indent="-171450">
              <a:buFont typeface="Arial" panose="020B0604020202020204" pitchFamily="34" charset="0"/>
              <a:buChar char="•"/>
            </a:pPr>
            <a:r>
              <a:rPr lang="en-US"/>
              <a:t>Yes!  It is not perfection, but a business could make some money and finance further iterations (or increments)</a:t>
            </a:r>
          </a:p>
        </p:txBody>
      </p:sp>
    </p:spTree>
    <p:extLst>
      <p:ext uri="{BB962C8B-B14F-4D97-AF65-F5344CB8AC3E}">
        <p14:creationId xmlns:p14="http://schemas.microsoft.com/office/powerpoint/2010/main" val="39389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DD4D-A4CC-8848-BBD9-5E7079C8BB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6E9E9-AB38-4247-A8DB-0DC7E4435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ED8C9E-A678-2846-ACB4-99C61A34852A}"/>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5" name="Footer Placeholder 4">
            <a:extLst>
              <a:ext uri="{FF2B5EF4-FFF2-40B4-BE49-F238E27FC236}">
                <a16:creationId xmlns:a16="http://schemas.microsoft.com/office/drawing/2014/main" id="{B353F9BB-652E-D94C-90A7-7A92A7EC4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935FE-8437-6745-9C04-AB791C956F7A}"/>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302463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F5BD-761F-0545-B002-0238A3F785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237D5A-2054-6B44-A130-72FFDA611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6A38B-7687-D743-BAAB-421094D1E879}"/>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5" name="Footer Placeholder 4">
            <a:extLst>
              <a:ext uri="{FF2B5EF4-FFF2-40B4-BE49-F238E27FC236}">
                <a16:creationId xmlns:a16="http://schemas.microsoft.com/office/drawing/2014/main" id="{36034A2D-CB7C-2C40-BBC3-328C61567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0A92F-582D-F642-9B6F-245BD6874FE2}"/>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2706573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418965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0652999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7792839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1051358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1EEF447-07A5-4A7E-B054-01479A7D5AAC}"/>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7064151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40430474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B59D75AC-EF55-4D6A-AFD9-9390D0538C3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328529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30A557DB-92F5-4B19-84F2-7DD477B1E3C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4713633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2AC3BB48-5C7C-433D-9B72-BAE109AF049D}"/>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7934378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682A573D-5061-4D30-A6D8-29A15DEBD10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62399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9FDCB-43CA-F247-89A9-B440770E4A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56A795-A18B-E248-8B51-20630136A0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7C823-82EA-6746-B94C-2FB67B5FA9A6}"/>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5" name="Footer Placeholder 4">
            <a:extLst>
              <a:ext uri="{FF2B5EF4-FFF2-40B4-BE49-F238E27FC236}">
                <a16:creationId xmlns:a16="http://schemas.microsoft.com/office/drawing/2014/main" id="{83AF8056-CAD6-3443-B527-10F2C301C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8271B-64F8-3D49-9899-57CE979F60C8}"/>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25194232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16" name="Rectangle 15">
            <a:extLst>
              <a:ext uri="{FF2B5EF4-FFF2-40B4-BE49-F238E27FC236}">
                <a16:creationId xmlns:a16="http://schemas.microsoft.com/office/drawing/2014/main" id="{0E50109A-9D3C-4B60-8E7E-F2CBF997AB6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8439552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1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20A78A3B-87FC-4F25-A4BE-D260FBF0D73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EB2E9A0F-31F6-4F56-A314-ABE0D31783A1}"/>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9570747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15F5FAEB-738F-43F0-92E0-709D0202A876}"/>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7">
            <a:extLst>
              <a:ext uri="{FF2B5EF4-FFF2-40B4-BE49-F238E27FC236}">
                <a16:creationId xmlns:a16="http://schemas.microsoft.com/office/drawing/2014/main" id="{E9ADF714-FE8B-4654-8BC5-F8A20DDD5ED2}"/>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7401683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3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02BC8CF9-A82E-4104-81BD-8DD53C6C250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 Placeholder 17">
            <a:extLst>
              <a:ext uri="{FF2B5EF4-FFF2-40B4-BE49-F238E27FC236}">
                <a16:creationId xmlns:a16="http://schemas.microsoft.com/office/drawing/2014/main" id="{69BD0CD3-D73D-4BFD-99EA-3B0DEB0EC008}"/>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2941910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4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F3662249-33AE-4764-AD55-DF513BF4D19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FFF32CF5-3875-4580-B8CD-9CF741BB0967}"/>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213901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012829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12263893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240328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Tree>
    <p:extLst>
      <p:ext uri="{BB962C8B-B14F-4D97-AF65-F5344CB8AC3E}">
        <p14:creationId xmlns:p14="http://schemas.microsoft.com/office/powerpoint/2010/main" val="5990489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3385371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18887724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5" y="5506540"/>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4"/>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5"/>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7413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40430474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B59D75AC-EF55-4D6A-AFD9-9390D0538C3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328529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30A557DB-92F5-4B19-84F2-7DD477B1E3C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4713633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2AC3BB48-5C7C-433D-9B72-BAE109AF049D}"/>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7934378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682A573D-5061-4D30-A6D8-29A15DEBD10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6239987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16" name="Rectangle 15">
            <a:extLst>
              <a:ext uri="{FF2B5EF4-FFF2-40B4-BE49-F238E27FC236}">
                <a16:creationId xmlns:a16="http://schemas.microsoft.com/office/drawing/2014/main" id="{0E50109A-9D3C-4B60-8E7E-F2CBF997AB6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8439552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1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20A78A3B-87FC-4F25-A4BE-D260FBF0D73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EB2E9A0F-31F6-4F56-A314-ABE0D31783A1}"/>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9570747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15F5FAEB-738F-43F0-92E0-709D0202A876}"/>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7">
            <a:extLst>
              <a:ext uri="{FF2B5EF4-FFF2-40B4-BE49-F238E27FC236}">
                <a16:creationId xmlns:a16="http://schemas.microsoft.com/office/drawing/2014/main" id="{E9ADF714-FE8B-4654-8BC5-F8A20DDD5ED2}"/>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7401683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3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02BC8CF9-A82E-4104-81BD-8DD53C6C250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 Placeholder 17">
            <a:extLst>
              <a:ext uri="{FF2B5EF4-FFF2-40B4-BE49-F238E27FC236}">
                <a16:creationId xmlns:a16="http://schemas.microsoft.com/office/drawing/2014/main" id="{69BD0CD3-D73D-4BFD-99EA-3B0DEB0EC008}"/>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294191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4766238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4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F3662249-33AE-4764-AD55-DF513BF4D19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FFF32CF5-3875-4580-B8CD-9CF741BB0967}"/>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2139015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012829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12263893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240328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Tree>
    <p:extLst>
      <p:ext uri="{BB962C8B-B14F-4D97-AF65-F5344CB8AC3E}">
        <p14:creationId xmlns:p14="http://schemas.microsoft.com/office/powerpoint/2010/main" val="5990489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33853716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5" y="5506540"/>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4"/>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5"/>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7413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867945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a:t>
            </a:r>
            <a:r>
              <a:rPr lang="pl-PL" err="1"/>
              <a:t>Title</a:t>
            </a:r>
            <a:endParaRPr lang="en-US"/>
          </a:p>
        </p:txBody>
      </p:sp>
      <p:sp>
        <p:nvSpPr>
          <p:cNvPr id="5" name="Symbol zastępczy zawartości 4"/>
          <p:cNvSpPr>
            <a:spLocks noGrp="1"/>
          </p:cNvSpPr>
          <p:nvPr>
            <p:ph sz="quarter" idx="11" hasCustomPrompt="1"/>
          </p:nvPr>
        </p:nvSpPr>
        <p:spPr>
          <a:xfrm>
            <a:off x="382591" y="1196977"/>
            <a:ext cx="11458575" cy="5008563"/>
          </a:xfrm>
        </p:spPr>
        <p:txBody>
          <a:bodyPr/>
          <a:lstStyle>
            <a:lvl1pPr marL="359991">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1069700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361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1" y="485775"/>
            <a:ext cx="3010135" cy="1066800"/>
          </a:xfrm>
          <a:prstGeom prst="rect">
            <a:avLst/>
          </a:prstGeom>
        </p:spPr>
        <p:txBody>
          <a:bodyPr anchor="t">
            <a:noAutofit/>
          </a:bodyPr>
          <a:lstStyle>
            <a:lvl1pPr>
              <a:defRPr sz="2400">
                <a:solidFill>
                  <a:schemeClr val="bg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p:nvPr userDrawn="1"/>
        </p:nvCxnSpPr>
        <p:spPr>
          <a:xfrm flipH="1">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defPPr>
              <a:defRPr lang="pl-PL"/>
            </a:defPPr>
          </a:lstStyle>
          <a:p>
            <a:pPr algn="r"/>
            <a:r>
              <a:rPr lang="pl-PL" sz="800">
                <a:solidFill>
                  <a:schemeClr val="accent1"/>
                </a:solidFill>
                <a:latin typeface="+mj-lt"/>
              </a:rPr>
              <a:t>www.luxoft.com</a:t>
            </a:r>
            <a:endParaRPr lang="en-US" sz="800">
              <a:solidFill>
                <a:schemeClr val="accent1"/>
              </a:solidFill>
              <a:latin typeface="+mj-lt"/>
            </a:endParaRPr>
          </a:p>
        </p:txBody>
      </p:sp>
      <p:sp>
        <p:nvSpPr>
          <p:cNvPr id="14" name="Slide Number Placeholder 5">
            <a:extLst>
              <a:ext uri="{FF2B5EF4-FFF2-40B4-BE49-F238E27FC236}">
                <a16:creationId xmlns:a16="http://schemas.microsoft.com/office/drawing/2014/main" id="{C3C97F33-840F-D349-86FA-C39605F9A1EB}"/>
              </a:ext>
            </a:extLst>
          </p:cNvPr>
          <p:cNvSpPr txBox="1"/>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Tree>
    <p:extLst>
      <p:ext uri="{BB962C8B-B14F-4D97-AF65-F5344CB8AC3E}">
        <p14:creationId xmlns:p14="http://schemas.microsoft.com/office/powerpoint/2010/main" val="250105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58892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5_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0152A7-7604-DB41-AD37-95C3A5F05D5A}"/>
              </a:ext>
            </a:extLst>
          </p:cNvPr>
          <p:cNvSpPr/>
          <p:nvPr userDrawn="1"/>
        </p:nvSpPr>
        <p:spPr>
          <a:xfrm>
            <a:off x="0" y="4365405"/>
            <a:ext cx="12192000" cy="2492596"/>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7"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p:nvPr userDrawn="1"/>
        </p:nvCxnSpPr>
        <p:spPr>
          <a:xfrm flipH="1">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defPPr>
              <a:defRPr lang="pl-PL"/>
            </a:defPPr>
          </a:lstStyle>
          <a:p>
            <a:pPr algn="r"/>
            <a:r>
              <a:rPr lang="en-US" sz="800" noProof="0">
                <a:solidFill>
                  <a:schemeClr val="accent1"/>
                </a:solidFill>
                <a:latin typeface="+mj-lt"/>
              </a:rPr>
              <a:t>www.luxoft.com</a:t>
            </a:r>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ct val="0"/>
              </a:spcBef>
              <a:spcAft>
                <a:spcPct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5" y="1005860"/>
            <a:ext cx="11110913" cy="344487"/>
          </a:xfrm>
        </p:spPr>
        <p:txBody>
          <a:bodyPr>
            <a:noAutofit/>
          </a:bodyPr>
          <a:lstStyle>
            <a:lvl1pPr marL="0" indent="0">
              <a:lnSpc>
                <a:spcPct val="100000"/>
              </a:lnSpc>
              <a:spcBef>
                <a:spcPct val="0"/>
              </a:spcBef>
              <a:spcAft>
                <a:spcPct val="0"/>
              </a:spcAft>
              <a:buNone/>
              <a:defRPr sz="1400">
                <a:solidFill>
                  <a:schemeClr val="accent1"/>
                </a:solidFill>
                <a:latin typeface="+mj-lt"/>
              </a:defRPr>
            </a:lvl1pPr>
          </a:lstStyle>
          <a:p>
            <a:pPr lvl="0"/>
            <a:r>
              <a:rPr lang="en-US"/>
              <a:t>Click to add subtitle</a:t>
            </a:r>
          </a:p>
        </p:txBody>
      </p:sp>
      <p:sp>
        <p:nvSpPr>
          <p:cNvPr id="11" name="Slide Number Placeholder 5">
            <a:extLst>
              <a:ext uri="{FF2B5EF4-FFF2-40B4-BE49-F238E27FC236}">
                <a16:creationId xmlns:a16="http://schemas.microsoft.com/office/drawing/2014/main" id="{9362D694-F8C7-CE4E-98CF-0F68C12490E7}"/>
              </a:ext>
            </a:extLst>
          </p:cNvPr>
          <p:cNvSpPr txBox="1"/>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Tree>
    <p:extLst>
      <p:ext uri="{BB962C8B-B14F-4D97-AF65-F5344CB8AC3E}">
        <p14:creationId xmlns:p14="http://schemas.microsoft.com/office/powerpoint/2010/main" val="23093893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476623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588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1EEF447-07A5-4A7E-B054-01479A7D5AAC}"/>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106275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a:t>
            </a:r>
            <a:r>
              <a:rPr lang="pl-PL" err="1"/>
              <a:t>Title</a:t>
            </a:r>
            <a:endParaRPr lang="en-US"/>
          </a:p>
        </p:txBody>
      </p:sp>
      <p:sp>
        <p:nvSpPr>
          <p:cNvPr id="5" name="Symbol zastępczy zawartości 4"/>
          <p:cNvSpPr>
            <a:spLocks noGrp="1"/>
          </p:cNvSpPr>
          <p:nvPr>
            <p:ph sz="quarter" idx="11" hasCustomPrompt="1"/>
          </p:nvPr>
        </p:nvSpPr>
        <p:spPr>
          <a:xfrm>
            <a:off x="382591" y="1196977"/>
            <a:ext cx="11458575" cy="5008563"/>
          </a:xfrm>
        </p:spPr>
        <p:txBody>
          <a:bodyPr/>
          <a:lstStyle>
            <a:lvl1pPr marL="359991">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2900344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435230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1EA4-3ABF-FA45-A104-67C378321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19BA9-F725-9141-BEAE-A1773969C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B0B82-7524-3941-88F7-70BAFED494E3}"/>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5" name="Footer Placeholder 4">
            <a:extLst>
              <a:ext uri="{FF2B5EF4-FFF2-40B4-BE49-F238E27FC236}">
                <a16:creationId xmlns:a16="http://schemas.microsoft.com/office/drawing/2014/main" id="{D3724D2B-23A5-5749-AC8E-FCB9EDFC6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BC762-CA66-974F-AB6E-D652ACBF5B35}"/>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017826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09606"/>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41" name="Text Placeholder 2">
            <a:extLst>
              <a:ext uri="{FF2B5EF4-FFF2-40B4-BE49-F238E27FC236}">
                <a16:creationId xmlns:a16="http://schemas.microsoft.com/office/drawing/2014/main" id="{209E91AA-5C2A-4641-8806-D2515D4F91EF}"/>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6241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3013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bg1">
              <a:lumMod val="75000"/>
            </a:schemeClr>
          </a:solidFill>
        </p:spPr>
        <p:txBody>
          <a:bodyPr tIns="360000"/>
          <a:lstStyle>
            <a:lvl1pPr marL="0" indent="0" algn="ctr">
              <a:buNone/>
              <a:defRPr sz="2000"/>
            </a:lvl1pPr>
          </a:lstStyle>
          <a:p>
            <a:endParaRPr lang="en-US"/>
          </a:p>
        </p:txBody>
      </p:sp>
      <p:sp>
        <p:nvSpPr>
          <p:cNvPr id="15" name="Slide Number Placeholder 5">
            <a:extLst>
              <a:ext uri="{FF2B5EF4-FFF2-40B4-BE49-F238E27FC236}">
                <a16:creationId xmlns:a16="http://schemas.microsoft.com/office/drawing/2014/main" id="{CEAD3730-70E8-4C0A-86BB-C53007E81CBB}"/>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6" name="TextBox 15">
            <a:extLst>
              <a:ext uri="{FF2B5EF4-FFF2-40B4-BE49-F238E27FC236}">
                <a16:creationId xmlns:a16="http://schemas.microsoft.com/office/drawing/2014/main" id="{8B0932AF-E52C-48B7-992B-52DC5F1BD64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1" name="Header" descr="Click to add header">
            <a:extLst>
              <a:ext uri="{FF2B5EF4-FFF2-40B4-BE49-F238E27FC236}">
                <a16:creationId xmlns:a16="http://schemas.microsoft.com/office/drawing/2014/main" id="{92807CE0-7758-47DB-B7C9-87471EF391F7}"/>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8705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3" y="0"/>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51809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0127"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965286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831" y="1"/>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199348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2797"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676913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1"/>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47990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9"/>
            <a:ext cx="11121286"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0887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9"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479698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9A7A-EEA9-6B4A-A259-356B483CB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4CACF3-966F-BF46-B6C9-733F2D086B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C948E3-B952-A745-93D7-64BEBD4988CB}"/>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5" name="Footer Placeholder 4">
            <a:extLst>
              <a:ext uri="{FF2B5EF4-FFF2-40B4-BE49-F238E27FC236}">
                <a16:creationId xmlns:a16="http://schemas.microsoft.com/office/drawing/2014/main" id="{ABEDF2C4-0DCC-4141-A349-32865E1B5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FCB74-EC0C-F44A-9D0B-7638EC1E1663}"/>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662416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68399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067498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42066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793656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489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7472"/>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5943336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913974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41964543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418965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065299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1743-5113-EE4F-A816-55F388924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63FC9-EDC9-234E-BD91-10CED74BA9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408E57-8F35-B840-9530-F175DB802D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290D63-3A4D-4543-B3DD-EFC858EF1D64}"/>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6" name="Footer Placeholder 5">
            <a:extLst>
              <a:ext uri="{FF2B5EF4-FFF2-40B4-BE49-F238E27FC236}">
                <a16:creationId xmlns:a16="http://schemas.microsoft.com/office/drawing/2014/main" id="{37FF209E-6C17-7B4A-97CB-E6E3FBADE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BD625-D464-AA46-B007-C4A9E545FA68}"/>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2474524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7792839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105135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1EEF447-07A5-4A7E-B054-01479A7D5AAC}"/>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706415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4043047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B59D75AC-EF55-4D6A-AFD9-9390D0538C3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32852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30A557DB-92F5-4B19-84F2-7DD477B1E3C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471363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2AC3BB48-5C7C-433D-9B72-BAE109AF049D}"/>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793437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682A573D-5061-4D30-A6D8-29A15DEBD10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6239987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16" name="Rectangle 15">
            <a:extLst>
              <a:ext uri="{FF2B5EF4-FFF2-40B4-BE49-F238E27FC236}">
                <a16:creationId xmlns:a16="http://schemas.microsoft.com/office/drawing/2014/main" id="{0E50109A-9D3C-4B60-8E7E-F2CBF997AB6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843955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1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20A78A3B-87FC-4F25-A4BE-D260FBF0D73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EB2E9A0F-31F6-4F56-A314-ABE0D31783A1}"/>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95707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F862-161D-314E-9313-D9DD0C80B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0D3CC-958C-0047-8626-D5BEFC52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617373-0478-CF41-AEAB-E395B82FC2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585791-6D1F-D449-AFCC-5887754A0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7407F-2815-1541-A7E5-44F09F8CA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1C162E-CF6B-5942-9D99-531219415D88}"/>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8" name="Footer Placeholder 7">
            <a:extLst>
              <a:ext uri="{FF2B5EF4-FFF2-40B4-BE49-F238E27FC236}">
                <a16:creationId xmlns:a16="http://schemas.microsoft.com/office/drawing/2014/main" id="{46D7B947-0405-444C-B331-B45EAD0EEB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DFF3C8-FE9E-1E4F-B73F-F7FA72BA41C2}"/>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449027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15F5FAEB-738F-43F0-92E0-709D0202A876}"/>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7">
            <a:extLst>
              <a:ext uri="{FF2B5EF4-FFF2-40B4-BE49-F238E27FC236}">
                <a16:creationId xmlns:a16="http://schemas.microsoft.com/office/drawing/2014/main" id="{E9ADF714-FE8B-4654-8BC5-F8A20DDD5ED2}"/>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7401683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3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02BC8CF9-A82E-4104-81BD-8DD53C6C250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 Placeholder 17">
            <a:extLst>
              <a:ext uri="{FF2B5EF4-FFF2-40B4-BE49-F238E27FC236}">
                <a16:creationId xmlns:a16="http://schemas.microsoft.com/office/drawing/2014/main" id="{69BD0CD3-D73D-4BFD-99EA-3B0DEB0EC008}"/>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29419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F3662249-33AE-4764-AD55-DF513BF4D19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FFF32CF5-3875-4580-B8CD-9CF741BB0967}"/>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2139015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01282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12263893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240328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Tree>
    <p:extLst>
      <p:ext uri="{BB962C8B-B14F-4D97-AF65-F5344CB8AC3E}">
        <p14:creationId xmlns:p14="http://schemas.microsoft.com/office/powerpoint/2010/main" val="5990489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3385371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435230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09606"/>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41" name="Text Placeholder 2">
            <a:extLst>
              <a:ext uri="{FF2B5EF4-FFF2-40B4-BE49-F238E27FC236}">
                <a16:creationId xmlns:a16="http://schemas.microsoft.com/office/drawing/2014/main" id="{209E91AA-5C2A-4641-8806-D2515D4F91EF}"/>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6241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E802-90C4-5647-8161-4D9348AEF0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2DFB13-7BA6-7B42-91F5-872EC9740873}"/>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4" name="Footer Placeholder 3">
            <a:extLst>
              <a:ext uri="{FF2B5EF4-FFF2-40B4-BE49-F238E27FC236}">
                <a16:creationId xmlns:a16="http://schemas.microsoft.com/office/drawing/2014/main" id="{240FE255-4861-5443-8E00-431C11C67E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A66043-93D4-464A-B8F2-090E190D876E}"/>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3129152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3013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bg1">
              <a:lumMod val="75000"/>
            </a:schemeClr>
          </a:solidFill>
        </p:spPr>
        <p:txBody>
          <a:bodyPr tIns="360000"/>
          <a:lstStyle>
            <a:lvl1pPr marL="0" indent="0" algn="ctr">
              <a:buNone/>
              <a:defRPr sz="2000"/>
            </a:lvl1pPr>
          </a:lstStyle>
          <a:p>
            <a:endParaRPr lang="en-US"/>
          </a:p>
        </p:txBody>
      </p:sp>
      <p:sp>
        <p:nvSpPr>
          <p:cNvPr id="15" name="Slide Number Placeholder 5">
            <a:extLst>
              <a:ext uri="{FF2B5EF4-FFF2-40B4-BE49-F238E27FC236}">
                <a16:creationId xmlns:a16="http://schemas.microsoft.com/office/drawing/2014/main" id="{CEAD3730-70E8-4C0A-86BB-C53007E81CBB}"/>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6" name="TextBox 15">
            <a:extLst>
              <a:ext uri="{FF2B5EF4-FFF2-40B4-BE49-F238E27FC236}">
                <a16:creationId xmlns:a16="http://schemas.microsoft.com/office/drawing/2014/main" id="{8B0932AF-E52C-48B7-992B-52DC5F1BD64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1" name="Header" descr="Click to add header">
            <a:extLst>
              <a:ext uri="{FF2B5EF4-FFF2-40B4-BE49-F238E27FC236}">
                <a16:creationId xmlns:a16="http://schemas.microsoft.com/office/drawing/2014/main" id="{92807CE0-7758-47DB-B7C9-87471EF391F7}"/>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8705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3" y="0"/>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518093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0127"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965286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831" y="1"/>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1993489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2797"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6769133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1"/>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479907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9"/>
            <a:ext cx="11121286"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08877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9"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4796986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6839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D4C83-BEBE-B449-A09A-50A285092690}"/>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3" name="Footer Placeholder 2">
            <a:extLst>
              <a:ext uri="{FF2B5EF4-FFF2-40B4-BE49-F238E27FC236}">
                <a16:creationId xmlns:a16="http://schemas.microsoft.com/office/drawing/2014/main" id="{E1B8CA87-35C9-F84C-B45A-EB476C3A7F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A2DFD9-76DA-2E41-A0EB-DA72DEADF499}"/>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849545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0674987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42066214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793656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5" y="5506540"/>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4"/>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5"/>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741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4352306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09606"/>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41" name="Text Placeholder 2">
            <a:extLst>
              <a:ext uri="{FF2B5EF4-FFF2-40B4-BE49-F238E27FC236}">
                <a16:creationId xmlns:a16="http://schemas.microsoft.com/office/drawing/2014/main" id="{209E91AA-5C2A-4641-8806-D2515D4F91EF}"/>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624156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30130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bg1">
              <a:lumMod val="75000"/>
            </a:schemeClr>
          </a:solidFill>
        </p:spPr>
        <p:txBody>
          <a:bodyPr tIns="360000"/>
          <a:lstStyle>
            <a:lvl1pPr marL="0" indent="0" algn="ctr">
              <a:buNone/>
              <a:defRPr sz="2000"/>
            </a:lvl1pPr>
          </a:lstStyle>
          <a:p>
            <a:endParaRPr lang="en-US"/>
          </a:p>
        </p:txBody>
      </p:sp>
      <p:sp>
        <p:nvSpPr>
          <p:cNvPr id="15" name="Slide Number Placeholder 5">
            <a:extLst>
              <a:ext uri="{FF2B5EF4-FFF2-40B4-BE49-F238E27FC236}">
                <a16:creationId xmlns:a16="http://schemas.microsoft.com/office/drawing/2014/main" id="{CEAD3730-70E8-4C0A-86BB-C53007E81CBB}"/>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6" name="TextBox 15">
            <a:extLst>
              <a:ext uri="{FF2B5EF4-FFF2-40B4-BE49-F238E27FC236}">
                <a16:creationId xmlns:a16="http://schemas.microsoft.com/office/drawing/2014/main" id="{8B0932AF-E52C-48B7-992B-52DC5F1BD64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1" name="Header" descr="Click to add header">
            <a:extLst>
              <a:ext uri="{FF2B5EF4-FFF2-40B4-BE49-F238E27FC236}">
                <a16:creationId xmlns:a16="http://schemas.microsoft.com/office/drawing/2014/main" id="{92807CE0-7758-47DB-B7C9-87471EF391F7}"/>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87054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3" y="0"/>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518093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0127"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96528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8E06-F3A5-1E4E-832A-5DC78A96F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15AC0B-5169-8E47-AC33-C04FB32EC0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279E65-C8EF-7147-A285-E132BE292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93A8E-B99F-F149-80AF-3B3BB486EE2C}"/>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6" name="Footer Placeholder 5">
            <a:extLst>
              <a:ext uri="{FF2B5EF4-FFF2-40B4-BE49-F238E27FC236}">
                <a16:creationId xmlns:a16="http://schemas.microsoft.com/office/drawing/2014/main" id="{E97E89AC-A8E9-104A-A8AF-D8B4BF8642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A5051-F505-E541-92E4-E25D68385A66}"/>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21616964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831" y="1"/>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1993489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2797"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6769133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1"/>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479907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9"/>
            <a:ext cx="11121286"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08877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9"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4796986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683992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0674987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42066214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7936561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7472"/>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59433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A215-843D-F549-8C50-755F4FECB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A0D0E-B64C-E749-84CF-33DC2C87B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45B66E-8B02-0246-84AF-DB18E4D8A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8BC7A-C06B-6D42-8E95-AB13B96456DD}"/>
              </a:ext>
            </a:extLst>
          </p:cNvPr>
          <p:cNvSpPr>
            <a:spLocks noGrp="1"/>
          </p:cNvSpPr>
          <p:nvPr>
            <p:ph type="dt" sz="half" idx="10"/>
          </p:nvPr>
        </p:nvSpPr>
        <p:spPr/>
        <p:txBody>
          <a:bodyPr/>
          <a:lstStyle/>
          <a:p>
            <a:fld id="{3866A8AC-4F8D-7841-970E-21D2D5EC4E4C}" type="datetimeFigureOut">
              <a:rPr lang="en-US" smtClean="0"/>
              <a:t>10/21/20</a:t>
            </a:fld>
            <a:endParaRPr lang="en-US"/>
          </a:p>
        </p:txBody>
      </p:sp>
      <p:sp>
        <p:nvSpPr>
          <p:cNvPr id="6" name="Footer Placeholder 5">
            <a:extLst>
              <a:ext uri="{FF2B5EF4-FFF2-40B4-BE49-F238E27FC236}">
                <a16:creationId xmlns:a16="http://schemas.microsoft.com/office/drawing/2014/main" id="{14906C82-F4C5-1441-9FF9-E80D527B9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A2185-C0C7-4E4E-96FC-0435CC2C35B0}"/>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41478383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913974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41964543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418965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0652999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7792839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1051358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4892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7472"/>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5943336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913974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419645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117" Type="http://schemas.openxmlformats.org/officeDocument/2006/relationships/slideLayout" Target="../slideLayouts/slideLayout135.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84" Type="http://schemas.openxmlformats.org/officeDocument/2006/relationships/slideLayout" Target="../slideLayouts/slideLayout102.xml"/><Relationship Id="rId89" Type="http://schemas.openxmlformats.org/officeDocument/2006/relationships/slideLayout" Target="../slideLayouts/slideLayout107.xml"/><Relationship Id="rId112" Type="http://schemas.openxmlformats.org/officeDocument/2006/relationships/slideLayout" Target="../slideLayouts/slideLayout130.xml"/><Relationship Id="rId16" Type="http://schemas.openxmlformats.org/officeDocument/2006/relationships/slideLayout" Target="../slideLayouts/slideLayout34.xml"/><Relationship Id="rId107" Type="http://schemas.openxmlformats.org/officeDocument/2006/relationships/slideLayout" Target="../slideLayouts/slideLayout125.xml"/><Relationship Id="rId11" Type="http://schemas.openxmlformats.org/officeDocument/2006/relationships/slideLayout" Target="../slideLayouts/slideLayout29.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74" Type="http://schemas.openxmlformats.org/officeDocument/2006/relationships/slideLayout" Target="../slideLayouts/slideLayout92.xml"/><Relationship Id="rId79" Type="http://schemas.openxmlformats.org/officeDocument/2006/relationships/slideLayout" Target="../slideLayouts/slideLayout97.xml"/><Relationship Id="rId102" Type="http://schemas.openxmlformats.org/officeDocument/2006/relationships/slideLayout" Target="../slideLayouts/slideLayout120.xml"/><Relationship Id="rId5" Type="http://schemas.openxmlformats.org/officeDocument/2006/relationships/slideLayout" Target="../slideLayouts/slideLayout23.xml"/><Relationship Id="rId90" Type="http://schemas.openxmlformats.org/officeDocument/2006/relationships/slideLayout" Target="../slideLayouts/slideLayout108.xml"/><Relationship Id="rId95" Type="http://schemas.openxmlformats.org/officeDocument/2006/relationships/slideLayout" Target="../slideLayouts/slideLayout113.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113" Type="http://schemas.openxmlformats.org/officeDocument/2006/relationships/slideLayout" Target="../slideLayouts/slideLayout131.xml"/><Relationship Id="rId118" Type="http://schemas.openxmlformats.org/officeDocument/2006/relationships/slideLayout" Target="../slideLayouts/slideLayout136.xml"/><Relationship Id="rId80" Type="http://schemas.openxmlformats.org/officeDocument/2006/relationships/slideLayout" Target="../slideLayouts/slideLayout98.xml"/><Relationship Id="rId85" Type="http://schemas.openxmlformats.org/officeDocument/2006/relationships/slideLayout" Target="../slideLayouts/slideLayout103.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59" Type="http://schemas.openxmlformats.org/officeDocument/2006/relationships/slideLayout" Target="../slideLayouts/slideLayout77.xml"/><Relationship Id="rId103" Type="http://schemas.openxmlformats.org/officeDocument/2006/relationships/slideLayout" Target="../slideLayouts/slideLayout121.xml"/><Relationship Id="rId108" Type="http://schemas.openxmlformats.org/officeDocument/2006/relationships/slideLayout" Target="../slideLayouts/slideLayout126.xml"/><Relationship Id="rId54" Type="http://schemas.openxmlformats.org/officeDocument/2006/relationships/slideLayout" Target="../slideLayouts/slideLayout72.xml"/><Relationship Id="rId70" Type="http://schemas.openxmlformats.org/officeDocument/2006/relationships/slideLayout" Target="../slideLayouts/slideLayout88.xml"/><Relationship Id="rId75" Type="http://schemas.openxmlformats.org/officeDocument/2006/relationships/slideLayout" Target="../slideLayouts/slideLayout93.xml"/><Relationship Id="rId91" Type="http://schemas.openxmlformats.org/officeDocument/2006/relationships/slideLayout" Target="../slideLayouts/slideLayout109.xml"/><Relationship Id="rId96" Type="http://schemas.openxmlformats.org/officeDocument/2006/relationships/slideLayout" Target="../slideLayouts/slideLayout11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49" Type="http://schemas.openxmlformats.org/officeDocument/2006/relationships/slideLayout" Target="../slideLayouts/slideLayout67.xml"/><Relationship Id="rId114" Type="http://schemas.openxmlformats.org/officeDocument/2006/relationships/slideLayout" Target="../slideLayouts/slideLayout132.xml"/><Relationship Id="rId119" Type="http://schemas.openxmlformats.org/officeDocument/2006/relationships/slideLayout" Target="../slideLayouts/slideLayout137.xml"/><Relationship Id="rId44" Type="http://schemas.openxmlformats.org/officeDocument/2006/relationships/slideLayout" Target="../slideLayouts/slideLayout62.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81" Type="http://schemas.openxmlformats.org/officeDocument/2006/relationships/slideLayout" Target="../slideLayouts/slideLayout99.xml"/><Relationship Id="rId86" Type="http://schemas.openxmlformats.org/officeDocument/2006/relationships/slideLayout" Target="../slideLayouts/slideLayout104.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109" Type="http://schemas.openxmlformats.org/officeDocument/2006/relationships/slideLayout" Target="../slideLayouts/slideLayout12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6" Type="http://schemas.openxmlformats.org/officeDocument/2006/relationships/slideLayout" Target="../slideLayouts/slideLayout94.xml"/><Relationship Id="rId97" Type="http://schemas.openxmlformats.org/officeDocument/2006/relationships/slideLayout" Target="../slideLayouts/slideLayout115.xml"/><Relationship Id="rId104" Type="http://schemas.openxmlformats.org/officeDocument/2006/relationships/slideLayout" Target="../slideLayouts/slideLayout122.xml"/><Relationship Id="rId120" Type="http://schemas.openxmlformats.org/officeDocument/2006/relationships/slideLayout" Target="../slideLayouts/slideLayout138.xml"/><Relationship Id="rId7" Type="http://schemas.openxmlformats.org/officeDocument/2006/relationships/slideLayout" Target="../slideLayouts/slideLayout25.xml"/><Relationship Id="rId71" Type="http://schemas.openxmlformats.org/officeDocument/2006/relationships/slideLayout" Target="../slideLayouts/slideLayout89.xml"/><Relationship Id="rId92" Type="http://schemas.openxmlformats.org/officeDocument/2006/relationships/slideLayout" Target="../slideLayouts/slideLayout110.xml"/><Relationship Id="rId2" Type="http://schemas.openxmlformats.org/officeDocument/2006/relationships/slideLayout" Target="../slideLayouts/slideLayout20.xml"/><Relationship Id="rId29" Type="http://schemas.openxmlformats.org/officeDocument/2006/relationships/slideLayout" Target="../slideLayouts/slideLayout47.xml"/><Relationship Id="rId24" Type="http://schemas.openxmlformats.org/officeDocument/2006/relationships/slideLayout" Target="../slideLayouts/slideLayout42.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66" Type="http://schemas.openxmlformats.org/officeDocument/2006/relationships/slideLayout" Target="../slideLayouts/slideLayout84.xml"/><Relationship Id="rId87" Type="http://schemas.openxmlformats.org/officeDocument/2006/relationships/slideLayout" Target="../slideLayouts/slideLayout105.xml"/><Relationship Id="rId110" Type="http://schemas.openxmlformats.org/officeDocument/2006/relationships/slideLayout" Target="../slideLayouts/slideLayout128.xml"/><Relationship Id="rId115" Type="http://schemas.openxmlformats.org/officeDocument/2006/relationships/slideLayout" Target="../slideLayouts/slideLayout133.xml"/><Relationship Id="rId61" Type="http://schemas.openxmlformats.org/officeDocument/2006/relationships/slideLayout" Target="../slideLayouts/slideLayout79.xml"/><Relationship Id="rId82" Type="http://schemas.openxmlformats.org/officeDocument/2006/relationships/slideLayout" Target="../slideLayouts/slideLayout100.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56" Type="http://schemas.openxmlformats.org/officeDocument/2006/relationships/slideLayout" Target="../slideLayouts/slideLayout74.xml"/><Relationship Id="rId77" Type="http://schemas.openxmlformats.org/officeDocument/2006/relationships/slideLayout" Target="../slideLayouts/slideLayout95.xml"/><Relationship Id="rId100" Type="http://schemas.openxmlformats.org/officeDocument/2006/relationships/slideLayout" Target="../slideLayouts/slideLayout118.xml"/><Relationship Id="rId105" Type="http://schemas.openxmlformats.org/officeDocument/2006/relationships/slideLayout" Target="../slideLayouts/slideLayout123.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93" Type="http://schemas.openxmlformats.org/officeDocument/2006/relationships/slideLayout" Target="../slideLayouts/slideLayout111.xml"/><Relationship Id="rId98" Type="http://schemas.openxmlformats.org/officeDocument/2006/relationships/slideLayout" Target="../slideLayouts/slideLayout116.xml"/><Relationship Id="rId121" Type="http://schemas.openxmlformats.org/officeDocument/2006/relationships/theme" Target="../theme/theme2.xml"/><Relationship Id="rId3" Type="http://schemas.openxmlformats.org/officeDocument/2006/relationships/slideLayout" Target="../slideLayouts/slideLayout21.xml"/><Relationship Id="rId25" Type="http://schemas.openxmlformats.org/officeDocument/2006/relationships/slideLayout" Target="../slideLayouts/slideLayout43.xml"/><Relationship Id="rId46" Type="http://schemas.openxmlformats.org/officeDocument/2006/relationships/slideLayout" Target="../slideLayouts/slideLayout64.xml"/><Relationship Id="rId67" Type="http://schemas.openxmlformats.org/officeDocument/2006/relationships/slideLayout" Target="../slideLayouts/slideLayout85.xml"/><Relationship Id="rId116" Type="http://schemas.openxmlformats.org/officeDocument/2006/relationships/slideLayout" Target="../slideLayouts/slideLayout134.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62" Type="http://schemas.openxmlformats.org/officeDocument/2006/relationships/slideLayout" Target="../slideLayouts/slideLayout80.xml"/><Relationship Id="rId83" Type="http://schemas.openxmlformats.org/officeDocument/2006/relationships/slideLayout" Target="../slideLayouts/slideLayout101.xml"/><Relationship Id="rId88" Type="http://schemas.openxmlformats.org/officeDocument/2006/relationships/slideLayout" Target="../slideLayouts/slideLayout106.xml"/><Relationship Id="rId111" Type="http://schemas.openxmlformats.org/officeDocument/2006/relationships/slideLayout" Target="../slideLayouts/slideLayout129.xml"/><Relationship Id="rId15" Type="http://schemas.openxmlformats.org/officeDocument/2006/relationships/slideLayout" Target="../slideLayouts/slideLayout33.xml"/><Relationship Id="rId36" Type="http://schemas.openxmlformats.org/officeDocument/2006/relationships/slideLayout" Target="../slideLayouts/slideLayout54.xml"/><Relationship Id="rId57" Type="http://schemas.openxmlformats.org/officeDocument/2006/relationships/slideLayout" Target="../slideLayouts/slideLayout75.xml"/><Relationship Id="rId106" Type="http://schemas.openxmlformats.org/officeDocument/2006/relationships/slideLayout" Target="../slideLayouts/slideLayout124.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52" Type="http://schemas.openxmlformats.org/officeDocument/2006/relationships/slideLayout" Target="../slideLayouts/slideLayout70.xml"/><Relationship Id="rId73" Type="http://schemas.openxmlformats.org/officeDocument/2006/relationships/slideLayout" Target="../slideLayouts/slideLayout91.xml"/><Relationship Id="rId78" Type="http://schemas.openxmlformats.org/officeDocument/2006/relationships/slideLayout" Target="../slideLayouts/slideLayout96.xml"/><Relationship Id="rId94" Type="http://schemas.openxmlformats.org/officeDocument/2006/relationships/slideLayout" Target="../slideLayouts/slideLayout112.xml"/><Relationship Id="rId99" Type="http://schemas.openxmlformats.org/officeDocument/2006/relationships/slideLayout" Target="../slideLayouts/slideLayout117.xml"/><Relationship Id="rId101" Type="http://schemas.openxmlformats.org/officeDocument/2006/relationships/slideLayout" Target="../slideLayouts/slideLayout11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0.xml"/><Relationship Id="rId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FBADB0-2C53-154B-8467-CCC88C671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FAC423-449F-9946-9F22-98775DF1D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F85D2-E18C-B244-AE92-1CBF212B6B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6A8AC-4F8D-7841-970E-21D2D5EC4E4C}" type="datetimeFigureOut">
              <a:rPr lang="en-US" smtClean="0"/>
              <a:t>10/21/20</a:t>
            </a:fld>
            <a:endParaRPr lang="en-US"/>
          </a:p>
        </p:txBody>
      </p:sp>
      <p:sp>
        <p:nvSpPr>
          <p:cNvPr id="5" name="Footer Placeholder 4">
            <a:extLst>
              <a:ext uri="{FF2B5EF4-FFF2-40B4-BE49-F238E27FC236}">
                <a16:creationId xmlns:a16="http://schemas.microsoft.com/office/drawing/2014/main" id="{5E41A566-17C6-D448-8380-A70C9D6E6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236A24-C4E7-FC41-BF6A-544C3C7EE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8A76D-7978-7849-ACDA-88EA71CB0FB6}" type="slidenum">
              <a:rPr lang="en-US" smtClean="0"/>
              <a:t>‹#›</a:t>
            </a:fld>
            <a:endParaRPr lang="en-US"/>
          </a:p>
        </p:txBody>
      </p:sp>
    </p:spTree>
    <p:extLst>
      <p:ext uri="{BB962C8B-B14F-4D97-AF65-F5344CB8AC3E}">
        <p14:creationId xmlns:p14="http://schemas.microsoft.com/office/powerpoint/2010/main" val="348819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 id="2147483666" r:id="rId14"/>
    <p:sldLayoutId id="2147483661" r:id="rId15"/>
    <p:sldLayoutId id="2147483662" r:id="rId16"/>
    <p:sldLayoutId id="2147483663" r:id="rId17"/>
    <p:sldLayoutId id="214748366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21167414-B8A9-47DB-8DFC-776DCC30C2DF}"/>
              </a:ext>
            </a:extLst>
          </p:cNvPr>
          <p:cNvSpPr>
            <a:spLocks noGrp="1"/>
          </p:cNvSpPr>
          <p:nvPr>
            <p:ph type="sldNum" sz="quarter" idx="4"/>
          </p:nvPr>
        </p:nvSpPr>
        <p:spPr>
          <a:xfrm>
            <a:off x="11133238" y="6604399"/>
            <a:ext cx="229229" cy="225703"/>
          </a:xfrm>
          <a:prstGeom prst="rect">
            <a:avLst/>
          </a:prstGeom>
          <a:ln w="12700">
            <a:miter lim="400000"/>
          </a:ln>
        </p:spPr>
        <p:txBody>
          <a:bodyPr wrap="none" lIns="50800" tIns="50800" rIns="50800" bIns="50800">
            <a:spAutoFit/>
          </a:bodyPr>
          <a:lstStyle>
            <a:lvl1pPr algn="r">
              <a:defRPr sz="800" b="0" i="0">
                <a:solidFill>
                  <a:srgbClr val="53585F"/>
                </a:solidFill>
                <a:latin typeface="Open Sans" panose="020B0606030504020204" pitchFamily="34" charset="0"/>
                <a:ea typeface="Open Sans" panose="02000403000000020004" pitchFamily="2" charset="0"/>
                <a:cs typeface="Open Sans" panose="020B0606030504020204" pitchFamily="34" charset="0"/>
                <a:sym typeface="Open Sans"/>
              </a:defRPr>
            </a:lvl1pPr>
          </a:lstStyle>
          <a:p>
            <a:fld id="{86CB4B4D-7CA3-9044-876B-883B54F8677D}" type="slidenum">
              <a:rPr lang="en-US" smtClean="0"/>
              <a:pPr/>
              <a:t>‹#›</a:t>
            </a:fld>
            <a:endParaRPr lang="en-US"/>
          </a:p>
        </p:txBody>
      </p:sp>
      <p:sp>
        <p:nvSpPr>
          <p:cNvPr id="2" name="Title Placeholder 1">
            <a:extLst>
              <a:ext uri="{FF2B5EF4-FFF2-40B4-BE49-F238E27FC236}">
                <a16:creationId xmlns:a16="http://schemas.microsoft.com/office/drawing/2014/main" id="{4AEEFB62-FCCD-4FB9-88B4-9B68868B9BF2}"/>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72613-0D92-4D7C-BEE1-4CB43817A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137E5A42-5546-4481-BA3B-E053FC893B8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62707577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3775" r:id="rId40"/>
    <p:sldLayoutId id="2147483780" r:id="rId41"/>
    <p:sldLayoutId id="2147483776" r:id="rId42"/>
    <p:sldLayoutId id="2147483777" r:id="rId43"/>
    <p:sldLayoutId id="2147483781" r:id="rId44"/>
    <p:sldLayoutId id="2147483782" r:id="rId45"/>
    <p:sldLayoutId id="2147483784" r:id="rId46"/>
    <p:sldLayoutId id="2147483785" r:id="rId47"/>
    <p:sldLayoutId id="2147483786" r:id="rId48"/>
    <p:sldLayoutId id="2147483803" r:id="rId49"/>
    <p:sldLayoutId id="2147483774" r:id="rId50"/>
    <p:sldLayoutId id="2147483778" r:id="rId51"/>
    <p:sldLayoutId id="2147483779" r:id="rId52"/>
    <p:sldLayoutId id="2147483809" r:id="rId53"/>
    <p:sldLayoutId id="2147483807" r:id="rId54"/>
    <p:sldLayoutId id="2147484070" r:id="rId55"/>
    <p:sldLayoutId id="2147484138" r:id="rId56"/>
    <p:sldLayoutId id="2147484143" r:id="rId57"/>
    <p:sldLayoutId id="2147484139" r:id="rId58"/>
    <p:sldLayoutId id="2147484140" r:id="rId59"/>
    <p:sldLayoutId id="2147484144" r:id="rId60"/>
    <p:sldLayoutId id="2147484145" r:id="rId61"/>
    <p:sldLayoutId id="2147484147" r:id="rId62"/>
    <p:sldLayoutId id="2147484148" r:id="rId63"/>
    <p:sldLayoutId id="2147484149" r:id="rId64"/>
    <p:sldLayoutId id="2147484162" r:id="rId65"/>
    <p:sldLayoutId id="2147484137" r:id="rId66"/>
    <p:sldLayoutId id="2147484141" r:id="rId67"/>
    <p:sldLayoutId id="2147484142" r:id="rId68"/>
    <p:sldLayoutId id="2147484167" r:id="rId69"/>
    <p:sldLayoutId id="2147484166" r:id="rId70"/>
    <p:sldLayoutId id="2147483804" r:id="rId71"/>
    <p:sldLayoutId id="2147483805" r:id="rId72"/>
    <p:sldLayoutId id="2147483806" r:id="rId73"/>
    <p:sldLayoutId id="2147483795" r:id="rId74"/>
    <p:sldLayoutId id="2147483796" r:id="rId75"/>
    <p:sldLayoutId id="2147483797" r:id="rId76"/>
    <p:sldLayoutId id="2147483798" r:id="rId77"/>
    <p:sldLayoutId id="2147483808" r:id="rId78"/>
    <p:sldLayoutId id="2147484163" r:id="rId79"/>
    <p:sldLayoutId id="2147484164" r:id="rId80"/>
    <p:sldLayoutId id="2147484165" r:id="rId81"/>
    <p:sldLayoutId id="2147484158" r:id="rId82"/>
    <p:sldLayoutId id="2147484159" r:id="rId83"/>
    <p:sldLayoutId id="2147484160" r:id="rId84"/>
    <p:sldLayoutId id="2147484161" r:id="rId85"/>
    <p:sldLayoutId id="2147483802" r:id="rId86"/>
    <p:sldLayoutId id="2147483787" r:id="rId87"/>
    <p:sldLayoutId id="2147483788" r:id="rId88"/>
    <p:sldLayoutId id="2147483790" r:id="rId89"/>
    <p:sldLayoutId id="2147483789" r:id="rId90"/>
    <p:sldLayoutId id="2147483791" r:id="rId91"/>
    <p:sldLayoutId id="2147483810" r:id="rId92"/>
    <p:sldLayoutId id="2147483811" r:id="rId93"/>
    <p:sldLayoutId id="2147483812" r:id="rId94"/>
    <p:sldLayoutId id="2147483813" r:id="rId95"/>
    <p:sldLayoutId id="2147483814" r:id="rId96"/>
    <p:sldLayoutId id="2147483792" r:id="rId97"/>
    <p:sldLayoutId id="2147483793" r:id="rId98"/>
    <p:sldLayoutId id="2147483794" r:id="rId99"/>
    <p:sldLayoutId id="2147483772" r:id="rId100"/>
    <p:sldLayoutId id="2147483773" r:id="rId101"/>
    <p:sldLayoutId id="2147483783" r:id="rId102"/>
    <p:sldLayoutId id="2147484150" r:id="rId103"/>
    <p:sldLayoutId id="2147484151" r:id="rId104"/>
    <p:sldLayoutId id="2147484153" r:id="rId105"/>
    <p:sldLayoutId id="2147484152" r:id="rId106"/>
    <p:sldLayoutId id="2147484154" r:id="rId107"/>
    <p:sldLayoutId id="2147484168" r:id="rId108"/>
    <p:sldLayoutId id="2147484169" r:id="rId109"/>
    <p:sldLayoutId id="2147484132" r:id="rId110"/>
    <p:sldLayoutId id="2147484133" r:id="rId111"/>
    <p:sldLayoutId id="2147484134" r:id="rId112"/>
    <p:sldLayoutId id="2147484155" r:id="rId113"/>
    <p:sldLayoutId id="2147484156" r:id="rId114"/>
    <p:sldLayoutId id="2147484157" r:id="rId115"/>
    <p:sldLayoutId id="2147484135" r:id="rId116"/>
    <p:sldLayoutId id="2147484136" r:id="rId117"/>
    <p:sldLayoutId id="2147484146" r:id="rId118"/>
    <p:sldLayoutId id="2147483815" r:id="rId119"/>
    <p:sldLayoutId id="2147483819" r:id="rId1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21167414-B8A9-47DB-8DFC-776DCC30C2DF}"/>
              </a:ext>
            </a:extLst>
          </p:cNvPr>
          <p:cNvSpPr>
            <a:spLocks noGrp="1"/>
          </p:cNvSpPr>
          <p:nvPr>
            <p:ph type="sldNum" sz="quarter" idx="4"/>
          </p:nvPr>
        </p:nvSpPr>
        <p:spPr>
          <a:xfrm>
            <a:off x="11133236" y="6604397"/>
            <a:ext cx="229230" cy="225703"/>
          </a:xfrm>
          <a:prstGeom prst="rect">
            <a:avLst/>
          </a:prstGeom>
          <a:ln w="12700">
            <a:miter lim="400000"/>
          </a:ln>
        </p:spPr>
        <p:txBody>
          <a:bodyPr wrap="none" lIns="50800" tIns="50800" rIns="50800" bIns="50800">
            <a:spAutoFit/>
          </a:bodyPr>
          <a:lstStyle>
            <a:defPPr>
              <a:defRPr lang="pl-PL"/>
            </a:defPPr>
            <a:lvl1pPr marL="0" algn="r" defTabSz="914400" rtl="0" eaLnBrk="1" latinLnBrk="0" hangingPunct="1">
              <a:defRPr sz="800" b="0" i="0" kern="1200">
                <a:solidFill>
                  <a:srgbClr val="53585F"/>
                </a:solidFill>
                <a:latin typeface="Open Sans" panose="020B0606030504020204" pitchFamily="34" charset="0"/>
                <a:ea typeface="Helvetica Neue Light" panose="02000403000000020004" pitchFamily="2" charset="0"/>
                <a:cs typeface="Open Sans" panose="020B0706030804020204" pitchFamily="34" charset="0"/>
                <a:sym typeface="San Francisco Display Regular"/>
              </a:defRPr>
            </a:lvl1pPr>
          </a:lstStyle>
          <a:p>
            <a:fld id="{86CB4B4D-7CA3-9044-876B-883B54F8677D}" type="slidenum">
              <a:rPr lang="en-US" smtClean="0"/>
              <a:t>‹#›</a:t>
            </a:fld>
            <a:endParaRPr lang="en-US"/>
          </a:p>
        </p:txBody>
      </p:sp>
      <p:sp>
        <p:nvSpPr>
          <p:cNvPr id="2" name="Title Placeholder 1">
            <a:extLst>
              <a:ext uri="{FF2B5EF4-FFF2-40B4-BE49-F238E27FC236}">
                <a16:creationId xmlns:a16="http://schemas.microsoft.com/office/drawing/2014/main" id="{4AEEFB62-FCCD-4FB9-88B4-9B68868B9B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72613-0D92-4D7C-BEE1-4CB43817A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137E5A42-5546-4481-BA3B-E053FC89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389703453"/>
      </p:ext>
    </p:extLst>
  </p:cSld>
  <p:clrMap bg1="lt1" tx1="dk1" bg2="lt2" tx2="dk2" accent1="accent1" accent2="accent2" accent3="accent3" accent4="accent4" accent5="accent5" accent6="accent6" hlink="hlink" folHlink="folHlink"/>
  <p:sldLayoutIdLst>
    <p:sldLayoutId id="2147484030" r:id="rId1"/>
    <p:sldLayoutId id="2147483832" r:id="rId2"/>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forbes.com/sites/stevedenning/2017/10/15/what-is-agile-the-four-essential-elements/#21c94f666e85" TargetMode="External"/><Relationship Id="rId4" Type="http://schemas.openxmlformats.org/officeDocument/2006/relationships/image" Target="../media/image39.tiff"/></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hyperlink" Target="https://www.goodreads.com/book/show/8337919-coaching-agile-teams" TargetMode="External"/><Relationship Id="rId13" Type="http://schemas.openxmlformats.org/officeDocument/2006/relationships/hyperlink" Target="https://kahoot.it/challenge/06382400?challenge-id=2072fbe9-ed65-4900-89aa-f309e11a2734_1601936241692" TargetMode="External"/><Relationship Id="rId3" Type="http://schemas.openxmlformats.org/officeDocument/2006/relationships/image" Target="../media/image32.png"/><Relationship Id="rId7" Type="http://schemas.openxmlformats.org/officeDocument/2006/relationships/hyperlink" Target="https://www.tastycupcakes.org" TargetMode="External"/><Relationship Id="rId12" Type="http://schemas.openxmlformats.org/officeDocument/2006/relationships/hyperlink" Target="https://youtu.be/yACdQNzSS7I" TargetMode="External"/><Relationship Id="rId2" Type="http://schemas.openxmlformats.org/officeDocument/2006/relationships/notesSlide" Target="../notesSlides/notesSlide5.xml"/><Relationship Id="rId1" Type="http://schemas.openxmlformats.org/officeDocument/2006/relationships/slideLayout" Target="../slideLayouts/slideLayout96.xml"/><Relationship Id="rId6" Type="http://schemas.openxmlformats.org/officeDocument/2006/relationships/hyperlink" Target="https://retromat.org" TargetMode="External"/><Relationship Id="rId11" Type="http://schemas.openxmlformats.org/officeDocument/2006/relationships/hyperlink" Target="https://kahoot.com/business/how-it-works/" TargetMode="External"/><Relationship Id="rId5" Type="http://schemas.openxmlformats.org/officeDocument/2006/relationships/hyperlink" Target="https://www.scrum.org/open-assessments" TargetMode="External"/><Relationship Id="rId15" Type="http://schemas.openxmlformats.org/officeDocument/2006/relationships/hyperlink" Target="https://miro.com/app/board/o9J_kkcXrmU=/?moveToWidget=3074457350386280872&amp;cot=12" TargetMode="External"/><Relationship Id="rId10" Type="http://schemas.openxmlformats.org/officeDocument/2006/relationships/hyperlink" Target="https://youtu.be/7s8BvY1pJ5M" TargetMode="External"/><Relationship Id="rId4" Type="http://schemas.openxmlformats.org/officeDocument/2006/relationships/hyperlink" Target="https://www.scrumguides.org/scrum-guide.html" TargetMode="External"/><Relationship Id="rId9" Type="http://schemas.openxmlformats.org/officeDocument/2006/relationships/hyperlink" Target="https://youtu.be/VcGcL25FMlU" TargetMode="External"/><Relationship Id="rId14" Type="http://schemas.openxmlformats.org/officeDocument/2006/relationships/hyperlink" Target="https://miro.com/app/board/o9J_kkcXrmU=/?moveToWidget=3074457350270548331&amp;cot=1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jonahgroup.com/blog/agile-development-and-the-mona-lisa/" TargetMode="Externa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jonahgroup.com/blog/agile-development-and-the-mona-lisa/" TargetMode="Externa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156C6B1-965A-49E3-B822-4C70317F455D}"/>
              </a:ext>
            </a:extLst>
          </p:cNvPr>
          <p:cNvSpPr>
            <a:spLocks noGrp="1"/>
          </p:cNvSpPr>
          <p:nvPr>
            <p:ph type="title"/>
          </p:nvPr>
        </p:nvSpPr>
        <p:spPr>
          <a:xfrm>
            <a:off x="603805" y="2735359"/>
            <a:ext cx="11099027" cy="709567"/>
          </a:xfrm>
        </p:spPr>
        <p:txBody>
          <a:bodyPr/>
          <a:lstStyle/>
          <a:p>
            <a:r>
              <a:rPr lang="en-US" b="1" dirty="0">
                <a:latin typeface="Avenir Next"/>
              </a:rPr>
              <a:t>AI Bootcamp</a:t>
            </a:r>
          </a:p>
        </p:txBody>
      </p:sp>
      <p:sp>
        <p:nvSpPr>
          <p:cNvPr id="3" name="Text Placeholder 2">
            <a:extLst>
              <a:ext uri="{FF2B5EF4-FFF2-40B4-BE49-F238E27FC236}">
                <a16:creationId xmlns:a16="http://schemas.microsoft.com/office/drawing/2014/main" id="{77FB7CFC-3C69-4EC1-B05D-D207635B15F6}"/>
              </a:ext>
            </a:extLst>
          </p:cNvPr>
          <p:cNvSpPr>
            <a:spLocks noGrp="1"/>
          </p:cNvSpPr>
          <p:nvPr>
            <p:ph type="body" sz="quarter" idx="10"/>
          </p:nvPr>
        </p:nvSpPr>
        <p:spPr>
          <a:xfrm>
            <a:off x="603805" y="3392632"/>
            <a:ext cx="11099027" cy="709567"/>
          </a:xfrm>
        </p:spPr>
        <p:txBody>
          <a:bodyPr vert="horz" lIns="91440" tIns="45720" rIns="91440" bIns="45720" rtlCol="0" anchor="t">
            <a:noAutofit/>
          </a:bodyPr>
          <a:lstStyle/>
          <a:p>
            <a:r>
              <a:rPr lang="en-US" sz="2800" b="1" dirty="0">
                <a:ea typeface="+mj-lt"/>
                <a:cs typeface="+mj-lt"/>
              </a:rPr>
              <a:t>Transformation &amp; Agility</a:t>
            </a:r>
            <a:endParaRPr lang="en-US" dirty="0"/>
          </a:p>
        </p:txBody>
      </p:sp>
      <p:sp>
        <p:nvSpPr>
          <p:cNvPr id="2" name="TextBox 1">
            <a:extLst>
              <a:ext uri="{FF2B5EF4-FFF2-40B4-BE49-F238E27FC236}">
                <a16:creationId xmlns:a16="http://schemas.microsoft.com/office/drawing/2014/main" id="{0931024B-41DC-4227-9404-A4B10E54C811}"/>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4" name="TextBox 3">
            <a:extLst>
              <a:ext uri="{FF2B5EF4-FFF2-40B4-BE49-F238E27FC236}">
                <a16:creationId xmlns:a16="http://schemas.microsoft.com/office/drawing/2014/main" id="{345D4FF9-2F79-46FF-B076-62C2537A1C82}"/>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3113140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7E594-393B-904E-8E8C-02B2D086E28E}"/>
              </a:ext>
            </a:extLst>
          </p:cNvPr>
          <p:cNvSpPr/>
          <p:nvPr/>
        </p:nvSpPr>
        <p:spPr>
          <a:xfrm>
            <a:off x="3" y="3"/>
            <a:ext cx="12192001" cy="1041115"/>
          </a:xfrm>
          <a:prstGeom prst="rect">
            <a:avLst/>
          </a:prstGeom>
          <a:solidFill>
            <a:schemeClr val="tx2">
              <a:lumMod val="75000"/>
              <a:alpha val="8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descr="A close up of a logo&#10;&#10;Description automatically generated">
            <a:extLst>
              <a:ext uri="{FF2B5EF4-FFF2-40B4-BE49-F238E27FC236}">
                <a16:creationId xmlns:a16="http://schemas.microsoft.com/office/drawing/2014/main" id="{D9DE93AC-3704-2D40-B2ED-59DF400FD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0127" y="1445256"/>
            <a:ext cx="2743200" cy="51816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3370FA74-3C5B-2B48-B670-D3394EA6E2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7916804" y="154903"/>
            <a:ext cx="404137" cy="5181600"/>
          </a:xfrm>
          <a:prstGeom prst="rect">
            <a:avLst/>
          </a:prstGeom>
        </p:spPr>
      </p:pic>
      <p:pic>
        <p:nvPicPr>
          <p:cNvPr id="6" name="Picture 5">
            <a:extLst>
              <a:ext uri="{FF2B5EF4-FFF2-40B4-BE49-F238E27FC236}">
                <a16:creationId xmlns:a16="http://schemas.microsoft.com/office/drawing/2014/main" id="{940CFF1D-9DA6-0541-8D0B-D8B56FACB8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1066" y="1168188"/>
            <a:ext cx="6969873" cy="5227405"/>
          </a:xfrm>
          <a:prstGeom prst="rect">
            <a:avLst/>
          </a:prstGeom>
        </p:spPr>
      </p:pic>
      <p:sp>
        <p:nvSpPr>
          <p:cNvPr id="16" name="TextBox 15">
            <a:extLst>
              <a:ext uri="{FF2B5EF4-FFF2-40B4-BE49-F238E27FC236}">
                <a16:creationId xmlns:a16="http://schemas.microsoft.com/office/drawing/2014/main" id="{3B5E509E-5337-0D41-B55C-25A6483A6B58}"/>
              </a:ext>
            </a:extLst>
          </p:cNvPr>
          <p:cNvSpPr txBox="1"/>
          <p:nvPr/>
        </p:nvSpPr>
        <p:spPr>
          <a:xfrm>
            <a:off x="1484328" y="6541430"/>
            <a:ext cx="6258673" cy="404140"/>
          </a:xfrm>
          <a:prstGeom prst="rect">
            <a:avLst/>
          </a:prstGeom>
        </p:spPr>
        <p:txBody>
          <a:bodyPr vert="horz" wrap="none" lIns="91440" tIns="45720" rIns="91440" bIns="45720" rtlCol="0" anchor="t">
            <a:noAutofit/>
          </a:bodyPr>
          <a:lstStyle/>
          <a:p>
            <a:r>
              <a:rPr lang="en-US" sz="1067"/>
              <a:t>Graphic by Lynne </a:t>
            </a:r>
            <a:r>
              <a:rPr lang="en-US" sz="1067" err="1"/>
              <a:t>Cazaly</a:t>
            </a:r>
            <a:r>
              <a:rPr lang="en-US" sz="1067"/>
              <a:t>. </a:t>
            </a:r>
            <a:r>
              <a:rPr lang="en-US" sz="1067">
                <a:hlinkClick r:id="rId5"/>
              </a:rPr>
              <a:t>https://www.forbes.com/sites/stevedenning/2017/10/15/what-is-agile-the-four-essential-elements/#21c94f666e85</a:t>
            </a:r>
            <a:endParaRPr lang="en-US" sz="1067"/>
          </a:p>
          <a:p>
            <a:br>
              <a:rPr lang="en-US" sz="1067"/>
            </a:br>
            <a:endParaRPr lang="en-US" sz="1067"/>
          </a:p>
        </p:txBody>
      </p:sp>
      <p:sp>
        <p:nvSpPr>
          <p:cNvPr id="7" name="TextBox 6">
            <a:extLst>
              <a:ext uri="{FF2B5EF4-FFF2-40B4-BE49-F238E27FC236}">
                <a16:creationId xmlns:a16="http://schemas.microsoft.com/office/drawing/2014/main" id="{B5C63834-829A-3040-A0E8-7F86F09D0E18}"/>
              </a:ext>
            </a:extLst>
          </p:cNvPr>
          <p:cNvSpPr txBox="1"/>
          <p:nvPr/>
        </p:nvSpPr>
        <p:spPr>
          <a:xfrm>
            <a:off x="4154905" y="6737684"/>
            <a:ext cx="0" cy="0"/>
          </a:xfrm>
          <a:prstGeom prst="rect">
            <a:avLst/>
          </a:prstGeom>
        </p:spPr>
        <p:txBody>
          <a:bodyPr vert="horz" wrap="none" lIns="91440" tIns="45720" rIns="91440" bIns="45720" rtlCol="0" anchor="t">
            <a:noAutofit/>
          </a:bodyPr>
          <a:lstStyle/>
          <a:p>
            <a:endParaRPr lang="en-US" sz="2133" err="1"/>
          </a:p>
        </p:txBody>
      </p:sp>
      <p:sp>
        <p:nvSpPr>
          <p:cNvPr id="12" name="Title 1">
            <a:extLst>
              <a:ext uri="{FF2B5EF4-FFF2-40B4-BE49-F238E27FC236}">
                <a16:creationId xmlns:a16="http://schemas.microsoft.com/office/drawing/2014/main" id="{AA9B3239-8FFF-0D4A-BAAD-9736B803C1EF}"/>
              </a:ext>
            </a:extLst>
          </p:cNvPr>
          <p:cNvSpPr>
            <a:spLocks noGrp="1"/>
          </p:cNvSpPr>
          <p:nvPr>
            <p:ph type="title"/>
          </p:nvPr>
        </p:nvSpPr>
        <p:spPr>
          <a:xfrm>
            <a:off x="-13108" y="340188"/>
            <a:ext cx="11002237" cy="502623"/>
          </a:xfrm>
        </p:spPr>
        <p:txBody>
          <a:bodyPr>
            <a:noAutofit/>
          </a:bodyPr>
          <a:lstStyle/>
          <a:p>
            <a:r>
              <a:rPr lang="en-US" sz="4000" b="1" dirty="0">
                <a:solidFill>
                  <a:schemeClr val="bg1">
                    <a:lumMod val="95000"/>
                  </a:schemeClr>
                </a:solidFill>
                <a:latin typeface="Avenir Next" panose="020B0503020202020204" pitchFamily="34" charset="0"/>
              </a:rPr>
              <a:t>   Agile Frameworks and Techniques </a:t>
            </a:r>
          </a:p>
        </p:txBody>
      </p:sp>
      <p:sp>
        <p:nvSpPr>
          <p:cNvPr id="2" name="Donut 1">
            <a:extLst>
              <a:ext uri="{FF2B5EF4-FFF2-40B4-BE49-F238E27FC236}">
                <a16:creationId xmlns:a16="http://schemas.microsoft.com/office/drawing/2014/main" id="{2CB56FC7-D931-B64F-AADD-1C9EED60F0A1}"/>
              </a:ext>
            </a:extLst>
          </p:cNvPr>
          <p:cNvSpPr/>
          <p:nvPr/>
        </p:nvSpPr>
        <p:spPr>
          <a:xfrm>
            <a:off x="3040084" y="1664858"/>
            <a:ext cx="1359254" cy="1344603"/>
          </a:xfrm>
          <a:prstGeom prst="donut">
            <a:avLst>
              <a:gd name="adj" fmla="val 5444"/>
            </a:avLst>
          </a:prstGeom>
          <a:solidFill>
            <a:srgbClr val="C8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Tree>
    <p:extLst>
      <p:ext uri="{BB962C8B-B14F-4D97-AF65-F5344CB8AC3E}">
        <p14:creationId xmlns:p14="http://schemas.microsoft.com/office/powerpoint/2010/main" val="221618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 picture containing grass, person, field, soccer&#10;&#10;Description automatically generated">
            <a:extLst>
              <a:ext uri="{FF2B5EF4-FFF2-40B4-BE49-F238E27FC236}">
                <a16:creationId xmlns:a16="http://schemas.microsoft.com/office/drawing/2014/main" id="{23375CFE-54AA-4825-83F9-C44E2EEFDA99}"/>
              </a:ext>
            </a:extLst>
          </p:cNvPr>
          <p:cNvPicPr>
            <a:picLocks noChangeAspect="1"/>
          </p:cNvPicPr>
          <p:nvPr/>
        </p:nvPicPr>
        <p:blipFill rotWithShape="1">
          <a:blip r:embed="rId3"/>
          <a:srcRect l="4889" r="1" b="1"/>
          <a:stretch/>
        </p:blipFill>
        <p:spPr>
          <a:xfrm>
            <a:off x="-3047" y="10"/>
            <a:ext cx="12191999" cy="6857990"/>
          </a:xfrm>
          <a:prstGeom prst="rect">
            <a:avLst/>
          </a:prstGeom>
        </p:spPr>
      </p:pic>
      <p:sp>
        <p:nvSpPr>
          <p:cNvPr id="34" name="Rectangle 3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A6AD04-CB7A-48DF-87F3-E02C9FD3E4BD}"/>
              </a:ext>
            </a:extLst>
          </p:cNvPr>
          <p:cNvSpPr/>
          <p:nvPr/>
        </p:nvSpPr>
        <p:spPr>
          <a:xfrm>
            <a:off x="0" y="2380067"/>
            <a:ext cx="12184284"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62571E-9D98-4474-943F-D6E2212E348F}"/>
              </a:ext>
            </a:extLst>
          </p:cNvPr>
          <p:cNvSpPr txBox="1"/>
          <p:nvPr/>
        </p:nvSpPr>
        <p:spPr>
          <a:xfrm>
            <a:off x="3772056" y="2765772"/>
            <a:ext cx="5962482" cy="830997"/>
          </a:xfrm>
          <a:prstGeom prst="rect">
            <a:avLst/>
          </a:prstGeom>
          <a:noFill/>
        </p:spPr>
        <p:txBody>
          <a:bodyPr wrap="square" lIns="91440" tIns="45720" rIns="91440" bIns="45720" rtlCol="0" anchor="t">
            <a:spAutoFit/>
          </a:bodyPr>
          <a:lstStyle/>
          <a:p>
            <a:r>
              <a:rPr lang="en-US" sz="4800" b="1">
                <a:solidFill>
                  <a:schemeClr val="bg1">
                    <a:lumMod val="95000"/>
                  </a:schemeClr>
                </a:solidFill>
                <a:latin typeface="Avenir Next"/>
              </a:rPr>
              <a:t>Scrum Framework</a:t>
            </a:r>
            <a:endParaRPr lang="en-US" sz="4800" b="1">
              <a:solidFill>
                <a:schemeClr val="bg1">
                  <a:lumMod val="95000"/>
                </a:schemeClr>
              </a:solidFill>
              <a:latin typeface="Avenir Next" panose="020B0503020202020204" pitchFamily="34" charset="0"/>
            </a:endParaRPr>
          </a:p>
        </p:txBody>
      </p:sp>
    </p:spTree>
    <p:extLst>
      <p:ext uri="{BB962C8B-B14F-4D97-AF65-F5344CB8AC3E}">
        <p14:creationId xmlns:p14="http://schemas.microsoft.com/office/powerpoint/2010/main" val="72786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solidFill>
                <a:latin typeface="Open Sans"/>
              </a:rPr>
              <a:t>Scrum Values and Principles</a:t>
            </a:r>
          </a:p>
        </p:txBody>
      </p:sp>
      <p:pic>
        <p:nvPicPr>
          <p:cNvPr id="4" name="Picture 4" descr="A picture containing table&#10;&#10;Description automatically generated">
            <a:extLst>
              <a:ext uri="{FF2B5EF4-FFF2-40B4-BE49-F238E27FC236}">
                <a16:creationId xmlns:a16="http://schemas.microsoft.com/office/drawing/2014/main" id="{E791054A-16B0-4A32-8FA8-842E279A6AF7}"/>
              </a:ext>
            </a:extLst>
          </p:cNvPr>
          <p:cNvPicPr>
            <a:picLocks noChangeAspect="1"/>
          </p:cNvPicPr>
          <p:nvPr/>
        </p:nvPicPr>
        <p:blipFill rotWithShape="1">
          <a:blip r:embed="rId3"/>
          <a:srcRect t="3580" r="2" b="3581"/>
          <a:stretch/>
        </p:blipFill>
        <p:spPr>
          <a:xfrm>
            <a:off x="6642326" y="2137739"/>
            <a:ext cx="5243770" cy="3592182"/>
          </a:xfrm>
          <a:prstGeom prst="rect">
            <a:avLst/>
          </a:prstGeom>
        </p:spPr>
      </p:pic>
      <p:pic>
        <p:nvPicPr>
          <p:cNvPr id="5" name="Picture 6" descr="A close up of a sign&#10;&#10;Description automatically generated">
            <a:extLst>
              <a:ext uri="{FF2B5EF4-FFF2-40B4-BE49-F238E27FC236}">
                <a16:creationId xmlns:a16="http://schemas.microsoft.com/office/drawing/2014/main" id="{D7A2D5E7-D3DF-4B8F-B854-335BB075434D}"/>
              </a:ext>
            </a:extLst>
          </p:cNvPr>
          <p:cNvPicPr>
            <a:picLocks noChangeAspect="1"/>
          </p:cNvPicPr>
          <p:nvPr/>
        </p:nvPicPr>
        <p:blipFill>
          <a:blip r:embed="rId4"/>
          <a:stretch>
            <a:fillRect/>
          </a:stretch>
        </p:blipFill>
        <p:spPr>
          <a:xfrm>
            <a:off x="570077" y="2101657"/>
            <a:ext cx="5794953" cy="3751956"/>
          </a:xfrm>
          <a:prstGeom prst="rect">
            <a:avLst/>
          </a:prstGeom>
        </p:spPr>
      </p:pic>
    </p:spTree>
    <p:extLst>
      <p:ext uri="{BB962C8B-B14F-4D97-AF65-F5344CB8AC3E}">
        <p14:creationId xmlns:p14="http://schemas.microsoft.com/office/powerpoint/2010/main" val="407108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7" descr="A close up of a colorful background&#10;&#10;Description automatically generated">
            <a:extLst>
              <a:ext uri="{FF2B5EF4-FFF2-40B4-BE49-F238E27FC236}">
                <a16:creationId xmlns:a16="http://schemas.microsoft.com/office/drawing/2014/main" id="{C4ED9425-A3B3-49C6-831A-8059C86875A0}"/>
              </a:ext>
            </a:extLst>
          </p:cNvPr>
          <p:cNvPicPr>
            <a:picLocks noChangeAspect="1"/>
          </p:cNvPicPr>
          <p:nvPr/>
        </p:nvPicPr>
        <p:blipFill rotWithShape="1">
          <a:blip r:embed="rId3"/>
          <a:srcRect l="2481" r="10391" b="-1"/>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D5C137FA-A09C-438B-9790-064F86F915CC}"/>
              </a:ext>
            </a:extLst>
          </p:cNvPr>
          <p:cNvSpPr/>
          <p:nvPr/>
        </p:nvSpPr>
        <p:spPr>
          <a:xfrm>
            <a:off x="0" y="33560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533B6B-0E18-4DCB-846B-2F93F75B584E}"/>
              </a:ext>
            </a:extLst>
          </p:cNvPr>
          <p:cNvSpPr txBox="1"/>
          <p:nvPr/>
        </p:nvSpPr>
        <p:spPr>
          <a:xfrm>
            <a:off x="363415" y="581711"/>
            <a:ext cx="11465169" cy="1323439"/>
          </a:xfrm>
          <a:prstGeom prst="rect">
            <a:avLst/>
          </a:prstGeom>
          <a:noFill/>
        </p:spPr>
        <p:txBody>
          <a:bodyPr wrap="square" lIns="91440" tIns="45720" rIns="91440" bIns="45720" rtlCol="0" anchor="t">
            <a:spAutoFit/>
          </a:bodyPr>
          <a:lstStyle/>
          <a:p>
            <a:r>
              <a:rPr lang="en-US" sz="4800" b="1" dirty="0">
                <a:solidFill>
                  <a:schemeClr val="bg1">
                    <a:lumMod val="95000"/>
                  </a:schemeClr>
                </a:solidFill>
                <a:latin typeface="Avenir Next"/>
              </a:rPr>
              <a:t>Team Values</a:t>
            </a:r>
          </a:p>
          <a:p>
            <a:r>
              <a:rPr lang="en-US" sz="3200">
                <a:solidFill>
                  <a:schemeClr val="bg1">
                    <a:lumMod val="95000"/>
                  </a:schemeClr>
                </a:solidFill>
                <a:latin typeface="Avenir Next"/>
              </a:rPr>
              <a:t>Video (7-mins</a:t>
            </a:r>
            <a:r>
              <a:rPr lang="en-US" sz="3200" dirty="0">
                <a:solidFill>
                  <a:schemeClr val="bg1">
                    <a:lumMod val="95000"/>
                  </a:schemeClr>
                </a:solidFill>
                <a:latin typeface="Avenir Next"/>
              </a:rPr>
              <a:t>)</a:t>
            </a:r>
          </a:p>
        </p:txBody>
      </p:sp>
      <p:sp>
        <p:nvSpPr>
          <p:cNvPr id="2" name="TextBox 1">
            <a:extLst>
              <a:ext uri="{FF2B5EF4-FFF2-40B4-BE49-F238E27FC236}">
                <a16:creationId xmlns:a16="http://schemas.microsoft.com/office/drawing/2014/main" id="{C8332121-3A4C-491B-98DC-48EFB25C2100}"/>
              </a:ext>
            </a:extLst>
          </p:cNvPr>
          <p:cNvSpPr txBox="1"/>
          <p:nvPr/>
        </p:nvSpPr>
        <p:spPr>
          <a:xfrm>
            <a:off x="3859659" y="332197"/>
            <a:ext cx="41987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accent1">
                    <a:lumMod val="60000"/>
                    <a:lumOff val="40000"/>
                  </a:schemeClr>
                </a:solidFill>
                <a:cs typeface="Calibri"/>
              </a:rPr>
              <a:t>https://www.youtube.com/watch?v=kqiFvrwLzM4</a:t>
            </a:r>
            <a:r>
              <a:rPr lang="en-GB" b="1" dirty="0">
                <a:solidFill>
                  <a:schemeClr val="accent1">
                    <a:lumMod val="60000"/>
                    <a:lumOff val="40000"/>
                  </a:schemeClr>
                </a:solidFill>
                <a:cs typeface="Calibri"/>
              </a:rPr>
              <a:t> </a:t>
            </a:r>
          </a:p>
        </p:txBody>
      </p:sp>
    </p:spTree>
    <p:extLst>
      <p:ext uri="{BB962C8B-B14F-4D97-AF65-F5344CB8AC3E}">
        <p14:creationId xmlns:p14="http://schemas.microsoft.com/office/powerpoint/2010/main" val="338403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dirty="0">
                <a:solidFill>
                  <a:schemeClr val="tx2"/>
                </a:solidFill>
                <a:latin typeface="Open Sans"/>
              </a:rPr>
              <a:t>What do we mean by team?</a:t>
            </a:r>
          </a:p>
        </p:txBody>
      </p:sp>
      <p:pic>
        <p:nvPicPr>
          <p:cNvPr id="4" name="Picture 3" descr="Diagram&#10;&#10;Description automatically generated">
            <a:extLst>
              <a:ext uri="{FF2B5EF4-FFF2-40B4-BE49-F238E27FC236}">
                <a16:creationId xmlns:a16="http://schemas.microsoft.com/office/drawing/2014/main" id="{5CB9AF09-029E-4640-B11F-F72574CB9E7E}"/>
              </a:ext>
            </a:extLst>
          </p:cNvPr>
          <p:cNvPicPr>
            <a:picLocks noChangeAspect="1"/>
          </p:cNvPicPr>
          <p:nvPr/>
        </p:nvPicPr>
        <p:blipFill>
          <a:blip r:embed="rId3"/>
          <a:stretch>
            <a:fillRect/>
          </a:stretch>
        </p:blipFill>
        <p:spPr>
          <a:xfrm>
            <a:off x="1462844" y="1151656"/>
            <a:ext cx="9266312" cy="5465275"/>
          </a:xfrm>
          <a:prstGeom prst="rect">
            <a:avLst/>
          </a:prstGeom>
        </p:spPr>
      </p:pic>
    </p:spTree>
    <p:extLst>
      <p:ext uri="{BB962C8B-B14F-4D97-AF65-F5344CB8AC3E}">
        <p14:creationId xmlns:p14="http://schemas.microsoft.com/office/powerpoint/2010/main" val="366982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solidFill>
                <a:latin typeface="Open Sans"/>
              </a:rPr>
              <a:t>Scrum Roles, Artifacts and Events</a:t>
            </a:r>
          </a:p>
        </p:txBody>
      </p:sp>
      <p:pic>
        <p:nvPicPr>
          <p:cNvPr id="6" name="Picture 6" descr="A close up of a map&#10;&#10;Description automatically generated">
            <a:extLst>
              <a:ext uri="{FF2B5EF4-FFF2-40B4-BE49-F238E27FC236}">
                <a16:creationId xmlns:a16="http://schemas.microsoft.com/office/drawing/2014/main" id="{0579BD2E-3D3C-4320-A2F3-AA02DE68C46A}"/>
              </a:ext>
            </a:extLst>
          </p:cNvPr>
          <p:cNvPicPr>
            <a:picLocks noChangeAspect="1"/>
          </p:cNvPicPr>
          <p:nvPr/>
        </p:nvPicPr>
        <p:blipFill>
          <a:blip r:embed="rId3"/>
          <a:stretch>
            <a:fillRect/>
          </a:stretch>
        </p:blipFill>
        <p:spPr>
          <a:xfrm>
            <a:off x="401370" y="1670611"/>
            <a:ext cx="11200645" cy="4754084"/>
          </a:xfrm>
          <a:prstGeom prst="rect">
            <a:avLst/>
          </a:prstGeom>
        </p:spPr>
      </p:pic>
    </p:spTree>
    <p:extLst>
      <p:ext uri="{BB962C8B-B14F-4D97-AF65-F5344CB8AC3E}">
        <p14:creationId xmlns:p14="http://schemas.microsoft.com/office/powerpoint/2010/main" val="908869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sign in front of a brick building&#10;&#10;Description automatically generated">
            <a:extLst>
              <a:ext uri="{FF2B5EF4-FFF2-40B4-BE49-F238E27FC236}">
                <a16:creationId xmlns:a16="http://schemas.microsoft.com/office/drawing/2014/main" id="{B10DE8F2-DFD4-47BF-9C2F-9D2D9227FE6C}"/>
              </a:ext>
            </a:extLst>
          </p:cNvPr>
          <p:cNvPicPr>
            <a:picLocks noChangeAspect="1"/>
          </p:cNvPicPr>
          <p:nvPr/>
        </p:nvPicPr>
        <p:blipFill rotWithShape="1">
          <a:blip r:embed="rId2"/>
          <a:srcRect l="4247" r="6848" b="1"/>
          <a:stretch/>
        </p:blipFill>
        <p:spPr>
          <a:xfrm>
            <a:off x="20" y="1282"/>
            <a:ext cx="12191980" cy="6856718"/>
          </a:xfrm>
          <a:prstGeom prst="rect">
            <a:avLst/>
          </a:prstGeom>
        </p:spPr>
      </p:pic>
      <p:sp>
        <p:nvSpPr>
          <p:cNvPr id="11" name="Rectangle 10">
            <a:extLst>
              <a:ext uri="{FF2B5EF4-FFF2-40B4-BE49-F238E27FC236}">
                <a16:creationId xmlns:a16="http://schemas.microsoft.com/office/drawing/2014/main" id="{99EC68EB-DF92-4575-8B36-74FEBE73248A}"/>
              </a:ext>
            </a:extLst>
          </p:cNvPr>
          <p:cNvSpPr/>
          <p:nvPr/>
        </p:nvSpPr>
        <p:spPr>
          <a:xfrm>
            <a:off x="0" y="50705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92CB61-420E-4ED1-A7BC-42F86FEBC2FD}"/>
              </a:ext>
            </a:extLst>
          </p:cNvPr>
          <p:cNvSpPr txBox="1"/>
          <p:nvPr/>
        </p:nvSpPr>
        <p:spPr>
          <a:xfrm>
            <a:off x="363415" y="753161"/>
            <a:ext cx="11465169" cy="1323439"/>
          </a:xfrm>
          <a:prstGeom prst="rect">
            <a:avLst/>
          </a:prstGeom>
          <a:noFill/>
        </p:spPr>
        <p:txBody>
          <a:bodyPr wrap="square" lIns="91440" tIns="45720" rIns="91440" bIns="45720" rtlCol="0" anchor="t">
            <a:spAutoFit/>
          </a:bodyPr>
          <a:lstStyle/>
          <a:p>
            <a:r>
              <a:rPr lang="en-US" sz="4800" b="1">
                <a:solidFill>
                  <a:schemeClr val="bg1">
                    <a:lumMod val="95000"/>
                  </a:schemeClr>
                </a:solidFill>
                <a:latin typeface="Avenir Next"/>
              </a:rPr>
              <a:t>Scrum Framework</a:t>
            </a:r>
            <a:endParaRPr lang="en-US" sz="4800" b="1">
              <a:solidFill>
                <a:schemeClr val="bg1">
                  <a:lumMod val="95000"/>
                </a:schemeClr>
              </a:solidFill>
              <a:latin typeface="Avenir Next"/>
              <a:cs typeface="Calibri" panose="020F0502020204030204"/>
            </a:endParaRPr>
          </a:p>
          <a:p>
            <a:r>
              <a:rPr lang="en-US" sz="3200">
                <a:solidFill>
                  <a:schemeClr val="bg1">
                    <a:lumMod val="95000"/>
                  </a:schemeClr>
                </a:solidFill>
                <a:latin typeface="Avenir Next"/>
              </a:rPr>
              <a:t>Kahoot (15-</a:t>
            </a:r>
            <a:r>
              <a:rPr lang="en-US" sz="3200" dirty="0">
                <a:solidFill>
                  <a:schemeClr val="bg1">
                    <a:lumMod val="95000"/>
                  </a:schemeClr>
                </a:solidFill>
                <a:latin typeface="Avenir Next"/>
              </a:rPr>
              <a:t>mins)</a:t>
            </a:r>
            <a:endParaRPr lang="en-US" dirty="0">
              <a:solidFill>
                <a:schemeClr val="bg1">
                  <a:lumMod val="95000"/>
                </a:schemeClr>
              </a:solidFill>
            </a:endParaRPr>
          </a:p>
        </p:txBody>
      </p:sp>
      <p:sp>
        <p:nvSpPr>
          <p:cNvPr id="15" name="Rectangle 14">
            <a:extLst>
              <a:ext uri="{FF2B5EF4-FFF2-40B4-BE49-F238E27FC236}">
                <a16:creationId xmlns:a16="http://schemas.microsoft.com/office/drawing/2014/main" id="{F6BD3BD9-E2E3-498D-A3BB-A302D1AE5B68}"/>
              </a:ext>
            </a:extLst>
          </p:cNvPr>
          <p:cNvSpPr/>
          <p:nvPr/>
        </p:nvSpPr>
        <p:spPr>
          <a:xfrm>
            <a:off x="10409834" y="6319332"/>
            <a:ext cx="1691635" cy="369332"/>
          </a:xfrm>
          <a:prstGeom prst="rect">
            <a:avLst/>
          </a:prstGeom>
        </p:spPr>
        <p:txBody>
          <a:bodyPr wrap="square" lIns="91440" tIns="45720" rIns="91440" bIns="45720" anchor="t">
            <a:spAutoFit/>
          </a:bodyPr>
          <a:lstStyle/>
          <a:p>
            <a:r>
              <a:rPr lang="en-US" b="1">
                <a:solidFill>
                  <a:schemeClr val="bg1">
                    <a:lumMod val="95000"/>
                  </a:schemeClr>
                </a:solidFill>
                <a:latin typeface="Avenir Next"/>
              </a:rPr>
              <a:t>(Quiz 2.1)</a:t>
            </a:r>
          </a:p>
        </p:txBody>
      </p:sp>
    </p:spTree>
    <p:extLst>
      <p:ext uri="{BB962C8B-B14F-4D97-AF65-F5344CB8AC3E}">
        <p14:creationId xmlns:p14="http://schemas.microsoft.com/office/powerpoint/2010/main" val="3850659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F3428-E14C-45BA-B7C6-01B7F30141F4}"/>
              </a:ext>
            </a:extLst>
          </p:cNvPr>
          <p:cNvSpPr>
            <a:spLocks noGrp="1"/>
          </p:cNvSpPr>
          <p:nvPr>
            <p:ph type="title"/>
          </p:nvPr>
        </p:nvSpPr>
        <p:spPr/>
        <p:txBody>
          <a:bodyPr/>
          <a:lstStyle/>
          <a:p>
            <a:r>
              <a:rPr lang="en-US" b="1" dirty="0">
                <a:ea typeface="+mj-lt"/>
                <a:cs typeface="+mj-lt"/>
              </a:rPr>
              <a:t>Scrum Master</a:t>
            </a:r>
            <a:endParaRPr lang="en-US" dirty="0"/>
          </a:p>
          <a:p>
            <a:pPr algn="r">
              <a:lnSpc>
                <a:spcPct val="100000"/>
              </a:lnSpc>
            </a:pPr>
            <a:r>
              <a:rPr lang="en-US" sz="1200" i="1" dirty="0">
                <a:ea typeface="+mj-lt"/>
                <a:cs typeface="+mj-lt"/>
              </a:rPr>
              <a:t>www.scrumguides.org</a:t>
            </a:r>
            <a:endParaRPr lang="en-US" sz="1200" i="1" dirty="0"/>
          </a:p>
        </p:txBody>
      </p:sp>
      <p:sp>
        <p:nvSpPr>
          <p:cNvPr id="78" name="Text Placeholder 4">
            <a:extLst>
              <a:ext uri="{FF2B5EF4-FFF2-40B4-BE49-F238E27FC236}">
                <a16:creationId xmlns:a16="http://schemas.microsoft.com/office/drawing/2014/main" id="{83160272-3A9A-4A44-BF9C-6C220B054D0E}"/>
              </a:ext>
            </a:extLst>
          </p:cNvPr>
          <p:cNvSpPr txBox="1"/>
          <p:nvPr/>
        </p:nvSpPr>
        <p:spPr>
          <a:xfrm>
            <a:off x="9209184" y="688625"/>
            <a:ext cx="2676488" cy="5162864"/>
          </a:xfrm>
          <a:prstGeom prst="rect">
            <a:avLst/>
          </a:prstGeom>
        </p:spPr>
        <p:txBody>
          <a:bodyPr lIns="91440" tIns="45720" rIns="91440" bIns="45720" numCol="1" spcCol="468000" anchor="t"/>
          <a:lstStyle>
            <a:defPPr>
              <a:defRPr lang="pl-PL"/>
            </a:defPPr>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de-CH" sz="1600" b="1" dirty="0">
                <a:ea typeface="+mn-lt"/>
                <a:cs typeface="+mn-lt"/>
              </a:rPr>
              <a:t>Service </a:t>
            </a:r>
            <a:r>
              <a:rPr lang="de-CH" sz="1600" b="1" err="1">
                <a:ea typeface="+mn-lt"/>
                <a:cs typeface="+mn-lt"/>
              </a:rPr>
              <a:t>to</a:t>
            </a:r>
            <a:r>
              <a:rPr lang="de-CH" sz="1600" b="1" dirty="0">
                <a:ea typeface="+mn-lt"/>
                <a:cs typeface="+mn-lt"/>
              </a:rPr>
              <a:t> </a:t>
            </a:r>
            <a:r>
              <a:rPr lang="de-CH" sz="1600" b="1" err="1">
                <a:ea typeface="+mn-lt"/>
                <a:cs typeface="+mn-lt"/>
              </a:rPr>
              <a:t>the</a:t>
            </a:r>
            <a:r>
              <a:rPr lang="de-CH" sz="1600" b="1" dirty="0">
                <a:ea typeface="+mn-lt"/>
                <a:cs typeface="+mn-lt"/>
              </a:rPr>
              <a:t> </a:t>
            </a:r>
            <a:r>
              <a:rPr lang="de-CH" sz="1600" b="1" err="1">
                <a:ea typeface="+mn-lt"/>
                <a:cs typeface="+mn-lt"/>
              </a:rPr>
              <a:t>Organization</a:t>
            </a:r>
            <a:endParaRPr lang="en-US" sz="1600" b="1" err="1">
              <a:ea typeface="+mn-lt"/>
              <a:cs typeface="+mn-lt"/>
            </a:endParaRPr>
          </a:p>
          <a:p>
            <a:pPr marL="0" indent="0">
              <a:buNone/>
            </a:pPr>
            <a:r>
              <a:rPr lang="en-US" sz="1000" dirty="0">
                <a:ea typeface="+mn-lt"/>
                <a:cs typeface="+mn-lt"/>
              </a:rPr>
              <a:t>The Scrum Master serves the organization in several ways, including:</a:t>
            </a:r>
          </a:p>
          <a:p>
            <a:pPr marL="271145" indent="-271145">
              <a:buFont typeface="Wingdings"/>
              <a:buChar char=""/>
            </a:pPr>
            <a:r>
              <a:rPr lang="en-US" sz="1000" dirty="0">
                <a:ea typeface="+mn-lt"/>
                <a:cs typeface="+mn-lt"/>
              </a:rPr>
              <a:t>Leading and coaching the organization in its Scrum adoption;</a:t>
            </a:r>
          </a:p>
          <a:p>
            <a:pPr marL="271145" indent="-271145">
              <a:buFont typeface="Wingdings"/>
              <a:buChar char=""/>
            </a:pPr>
            <a:r>
              <a:rPr lang="en-US" sz="1000" dirty="0">
                <a:ea typeface="+mn-lt"/>
                <a:cs typeface="+mn-lt"/>
              </a:rPr>
              <a:t>Planning Scrum implementations within the organization;</a:t>
            </a:r>
          </a:p>
          <a:p>
            <a:pPr marL="271145" indent="-271145">
              <a:buFont typeface="Wingdings"/>
              <a:buChar char=""/>
            </a:pPr>
            <a:r>
              <a:rPr lang="en-US" sz="1000" dirty="0">
                <a:ea typeface="+mn-lt"/>
                <a:cs typeface="+mn-lt"/>
              </a:rPr>
              <a:t>Helping employees and stakeholders understand and enact Scrum and empirical product development;</a:t>
            </a:r>
          </a:p>
          <a:p>
            <a:pPr marL="271145" indent="-271145">
              <a:buFont typeface="Wingdings"/>
              <a:buChar char=""/>
            </a:pPr>
            <a:r>
              <a:rPr lang="en-US" sz="1000" dirty="0">
                <a:ea typeface="+mn-lt"/>
                <a:cs typeface="+mn-lt"/>
              </a:rPr>
              <a:t>Causing change that increases the productivity of the Scrum Team; </a:t>
            </a:r>
          </a:p>
          <a:p>
            <a:pPr marL="271145" indent="-271145">
              <a:buFont typeface="Wingdings"/>
              <a:buChar char=""/>
            </a:pPr>
            <a:r>
              <a:rPr lang="en-US" sz="1000" dirty="0">
                <a:ea typeface="+mn-lt"/>
                <a:cs typeface="+mn-lt"/>
              </a:rPr>
              <a:t>Working with other Scrum Masters to increase the effectiveness of the application of Scrum in the organization.</a:t>
            </a:r>
          </a:p>
          <a:p>
            <a:pPr marL="271145" indent="-271145">
              <a:buFont typeface="Wingdings"/>
              <a:buChar char=""/>
            </a:pPr>
            <a:endParaRPr lang="en-US"/>
          </a:p>
        </p:txBody>
      </p:sp>
      <p:sp>
        <p:nvSpPr>
          <p:cNvPr id="79" name="Text Placeholder 5">
            <a:extLst>
              <a:ext uri="{FF2B5EF4-FFF2-40B4-BE49-F238E27FC236}">
                <a16:creationId xmlns:a16="http://schemas.microsoft.com/office/drawing/2014/main" id="{C54E4A8D-A3FE-4EE6-B39E-B20292C189F4}"/>
              </a:ext>
            </a:extLst>
          </p:cNvPr>
          <p:cNvSpPr txBox="1"/>
          <p:nvPr/>
        </p:nvSpPr>
        <p:spPr>
          <a:xfrm>
            <a:off x="6561828" y="691452"/>
            <a:ext cx="2218589" cy="5319136"/>
          </a:xfrm>
          <a:prstGeom prst="rect">
            <a:avLst/>
          </a:prstGeom>
        </p:spPr>
        <p:txBody>
          <a:bodyPr lIns="91440" tIns="45720" rIns="91440" bIns="45720" anchor="t"/>
          <a:lstStyle>
            <a:defPPr>
              <a:defRPr lang="pl-PL"/>
            </a:defPPr>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pl-PL" sz="1600" b="1" dirty="0">
                <a:ea typeface="+mn-lt"/>
                <a:cs typeface="+mn-lt"/>
              </a:rPr>
              <a:t>Service to the </a:t>
            </a:r>
            <a:endParaRPr lang="en-US" dirty="0"/>
          </a:p>
          <a:p>
            <a:pPr marL="0" indent="0">
              <a:spcBef>
                <a:spcPct val="0"/>
              </a:spcBef>
              <a:spcAft>
                <a:spcPct val="0"/>
              </a:spcAft>
              <a:buNone/>
            </a:pPr>
            <a:r>
              <a:rPr lang="pl-PL" sz="1600" b="1">
                <a:ea typeface="+mn-lt"/>
                <a:cs typeface="+mn-lt"/>
              </a:rPr>
              <a:t>Development Team</a:t>
            </a:r>
            <a:endParaRPr lang="pl-PL"/>
          </a:p>
          <a:p>
            <a:pPr marL="0" indent="0">
              <a:buNone/>
            </a:pPr>
            <a:r>
              <a:rPr lang="en-US" sz="1000">
                <a:ea typeface="+mn-lt"/>
                <a:cs typeface="+mn-lt"/>
              </a:rPr>
              <a:t>The Scrum Master serves the Development Team in several ways, including: </a:t>
            </a:r>
            <a:endParaRPr lang="en-US" sz="1000">
              <a:cs typeface="Arial"/>
            </a:endParaRPr>
          </a:p>
          <a:p>
            <a:pPr marL="271145" indent="-271145">
              <a:buFont typeface="Wingdings"/>
              <a:buChar char=""/>
            </a:pPr>
            <a:r>
              <a:rPr lang="en-US" sz="1000">
                <a:ea typeface="+mn-lt"/>
                <a:cs typeface="+mn-lt"/>
              </a:rPr>
              <a:t>Coaching the Development Team in self-organization and cross-functionality;</a:t>
            </a:r>
            <a:endParaRPr lang="en-US" sz="1000">
              <a:cs typeface="Arial"/>
            </a:endParaRPr>
          </a:p>
          <a:p>
            <a:pPr marL="271145" indent="-271145">
              <a:buFont typeface="Wingdings"/>
              <a:buChar char=""/>
            </a:pPr>
            <a:r>
              <a:rPr lang="en-US" sz="1000" dirty="0">
                <a:ea typeface="+mn-lt"/>
                <a:cs typeface="+mn-lt"/>
              </a:rPr>
              <a:t>Helping the Development Team to create high-value products;</a:t>
            </a:r>
          </a:p>
          <a:p>
            <a:pPr marL="271145" indent="-271145">
              <a:buFont typeface="Wingdings"/>
              <a:buChar char=""/>
            </a:pPr>
            <a:r>
              <a:rPr lang="en-US" sz="1000" dirty="0">
                <a:ea typeface="+mn-lt"/>
                <a:cs typeface="+mn-lt"/>
              </a:rPr>
              <a:t>Removing impediments to the Development Team’s progress;</a:t>
            </a:r>
          </a:p>
          <a:p>
            <a:pPr marL="271145" indent="-271145">
              <a:buFont typeface="Wingdings"/>
              <a:buChar char=""/>
            </a:pPr>
            <a:r>
              <a:rPr lang="en-US" sz="1000" dirty="0">
                <a:ea typeface="+mn-lt"/>
                <a:cs typeface="+mn-lt"/>
              </a:rPr>
              <a:t>Facilitating Scrum events as requested or needed;</a:t>
            </a:r>
          </a:p>
          <a:p>
            <a:pPr marL="271145" indent="-271145">
              <a:buFont typeface="Wingdings"/>
              <a:buChar char=""/>
            </a:pPr>
            <a:r>
              <a:rPr lang="en-US" sz="1000" dirty="0">
                <a:ea typeface="+mn-lt"/>
                <a:cs typeface="+mn-lt"/>
              </a:rPr>
              <a:t>Coaching the Development Team in organizational environments in which Scrum is not yet fully adopted and understood.</a:t>
            </a:r>
          </a:p>
          <a:p>
            <a:pPr marL="0" indent="0">
              <a:buNone/>
            </a:pPr>
            <a:br>
              <a:rPr lang="en-US" dirty="0"/>
            </a:br>
            <a:endParaRPr lang="en-US">
              <a:cs typeface="Arial"/>
            </a:endParaRPr>
          </a:p>
        </p:txBody>
      </p:sp>
      <p:sp>
        <p:nvSpPr>
          <p:cNvPr id="80" name="Text Placeholder 5">
            <a:extLst>
              <a:ext uri="{FF2B5EF4-FFF2-40B4-BE49-F238E27FC236}">
                <a16:creationId xmlns:a16="http://schemas.microsoft.com/office/drawing/2014/main" id="{8165BDD8-C6CE-4F8B-A06F-A744345D28E0}"/>
              </a:ext>
            </a:extLst>
          </p:cNvPr>
          <p:cNvSpPr txBox="1"/>
          <p:nvPr/>
        </p:nvSpPr>
        <p:spPr>
          <a:xfrm>
            <a:off x="3871175" y="691452"/>
            <a:ext cx="2225596" cy="6162827"/>
          </a:xfrm>
          <a:prstGeom prst="rect">
            <a:avLst/>
          </a:prstGeom>
        </p:spPr>
        <p:txBody>
          <a:bodyPr lIns="91440" tIns="45720" rIns="91440" bIns="45720" anchor="t"/>
          <a:lstStyle>
            <a:defPPr>
              <a:defRPr lang="pl-PL"/>
            </a:defPPr>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pl-PL" sz="1600" b="1" dirty="0">
                <a:ea typeface="+mn-lt"/>
                <a:cs typeface="+mn-lt"/>
              </a:rPr>
              <a:t>Service to the Product </a:t>
            </a:r>
            <a:r>
              <a:rPr lang="pl-PL" sz="1600" b="1" err="1">
                <a:ea typeface="+mn-lt"/>
                <a:cs typeface="+mn-lt"/>
              </a:rPr>
              <a:t>Owner</a:t>
            </a:r>
            <a:r>
              <a:rPr lang="pl-PL" sz="1600" b="1" dirty="0">
                <a:ea typeface="+mn-lt"/>
                <a:cs typeface="+mn-lt"/>
              </a:rPr>
              <a:t> </a:t>
            </a:r>
            <a:endParaRPr lang="en-US" sz="1600" b="1" dirty="0" err="1">
              <a:ea typeface="+mn-lt"/>
              <a:cs typeface="+mn-lt"/>
            </a:endParaRPr>
          </a:p>
          <a:p>
            <a:pPr marL="0" indent="0">
              <a:spcBef>
                <a:spcPct val="0"/>
              </a:spcBef>
              <a:spcAft>
                <a:spcPct val="0"/>
              </a:spcAft>
              <a:buNone/>
            </a:pPr>
            <a:r>
              <a:rPr lang="pl-PL" sz="1000" dirty="0">
                <a:ea typeface="+mn-lt"/>
                <a:cs typeface="+mn-lt"/>
              </a:rPr>
              <a:t>The </a:t>
            </a:r>
            <a:r>
              <a:rPr lang="pl-PL" sz="1000" err="1">
                <a:ea typeface="+mn-lt"/>
                <a:cs typeface="+mn-lt"/>
              </a:rPr>
              <a:t>Scrum</a:t>
            </a:r>
            <a:r>
              <a:rPr lang="pl-PL" sz="1000" dirty="0">
                <a:ea typeface="+mn-lt"/>
                <a:cs typeface="+mn-lt"/>
              </a:rPr>
              <a:t> Master </a:t>
            </a:r>
            <a:r>
              <a:rPr lang="pl-PL" sz="1000" err="1">
                <a:ea typeface="+mn-lt"/>
                <a:cs typeface="+mn-lt"/>
              </a:rPr>
              <a:t>serves</a:t>
            </a:r>
            <a:r>
              <a:rPr lang="pl-PL" sz="1000" dirty="0">
                <a:ea typeface="+mn-lt"/>
                <a:cs typeface="+mn-lt"/>
              </a:rPr>
              <a:t> the Product </a:t>
            </a:r>
            <a:r>
              <a:rPr lang="pl-PL" sz="1000" err="1">
                <a:ea typeface="+mn-lt"/>
                <a:cs typeface="+mn-lt"/>
              </a:rPr>
              <a:t>Owner</a:t>
            </a:r>
            <a:r>
              <a:rPr lang="pl-PL" sz="1000" dirty="0">
                <a:ea typeface="+mn-lt"/>
                <a:cs typeface="+mn-lt"/>
              </a:rPr>
              <a:t> in </a:t>
            </a:r>
            <a:r>
              <a:rPr lang="pl-PL" sz="1000" err="1">
                <a:ea typeface="+mn-lt"/>
                <a:cs typeface="+mn-lt"/>
              </a:rPr>
              <a:t>several</a:t>
            </a:r>
            <a:r>
              <a:rPr lang="pl-PL" sz="1000" dirty="0">
                <a:ea typeface="+mn-lt"/>
                <a:cs typeface="+mn-lt"/>
              </a:rPr>
              <a:t> </a:t>
            </a:r>
            <a:r>
              <a:rPr lang="pl-PL" sz="1000" err="1">
                <a:ea typeface="+mn-lt"/>
                <a:cs typeface="+mn-lt"/>
              </a:rPr>
              <a:t>ways</a:t>
            </a:r>
            <a:r>
              <a:rPr lang="pl-PL" sz="1000" dirty="0">
                <a:ea typeface="+mn-lt"/>
                <a:cs typeface="+mn-lt"/>
              </a:rPr>
              <a:t>, </a:t>
            </a:r>
            <a:r>
              <a:rPr lang="pl-PL" sz="1000" err="1">
                <a:ea typeface="+mn-lt"/>
                <a:cs typeface="+mn-lt"/>
              </a:rPr>
              <a:t>including</a:t>
            </a:r>
            <a:r>
              <a:rPr lang="pl-PL" sz="1000" dirty="0">
                <a:ea typeface="+mn-lt"/>
                <a:cs typeface="+mn-lt"/>
              </a:rPr>
              <a:t>: </a:t>
            </a:r>
            <a:endParaRPr lang="en-US" sz="1000" dirty="0">
              <a:ea typeface="+mn-lt"/>
              <a:cs typeface="+mn-lt"/>
            </a:endParaRPr>
          </a:p>
          <a:p>
            <a:pPr marL="271145" indent="-271145">
              <a:buFont typeface="Wingdings"/>
              <a:buChar char=""/>
            </a:pPr>
            <a:r>
              <a:rPr lang="en-US" sz="1000" dirty="0">
                <a:ea typeface="+mn-lt"/>
                <a:cs typeface="+mn-lt"/>
              </a:rPr>
              <a:t>Ensuring that goals, scope, and product domain are understood by everyone in Scrum Team;</a:t>
            </a:r>
            <a:endParaRPr lang="en-US" sz="1000">
              <a:cs typeface="Arial"/>
            </a:endParaRPr>
          </a:p>
          <a:p>
            <a:pPr marL="271145" indent="-271145">
              <a:buFont typeface="Wingdings"/>
              <a:buChar char=""/>
            </a:pPr>
            <a:r>
              <a:rPr lang="en-US" sz="1000" dirty="0">
                <a:ea typeface="+mn-lt"/>
                <a:cs typeface="+mn-lt"/>
              </a:rPr>
              <a:t>Finding techniques for effective Product Backlog management;</a:t>
            </a:r>
            <a:endParaRPr lang="en-US" sz="1000">
              <a:cs typeface="Arial"/>
            </a:endParaRPr>
          </a:p>
          <a:p>
            <a:pPr marL="271145" indent="-271145">
              <a:buFont typeface="Wingdings"/>
              <a:buChar char=""/>
            </a:pPr>
            <a:r>
              <a:rPr lang="en-US" sz="1000" dirty="0">
                <a:ea typeface="+mn-lt"/>
                <a:cs typeface="+mn-lt"/>
              </a:rPr>
              <a:t>Helping the Scrum Team understand the need for clear and concise Product Backlog items;</a:t>
            </a:r>
            <a:endParaRPr lang="en-US" sz="1000">
              <a:cs typeface="Arial"/>
            </a:endParaRPr>
          </a:p>
          <a:p>
            <a:pPr marL="271145" indent="-271145">
              <a:buFont typeface="Wingdings"/>
              <a:buChar char=""/>
            </a:pPr>
            <a:r>
              <a:rPr lang="en-US" sz="1000" dirty="0">
                <a:ea typeface="+mn-lt"/>
                <a:cs typeface="+mn-lt"/>
              </a:rPr>
              <a:t>Understanding product planning in an empirical environment;</a:t>
            </a:r>
            <a:endParaRPr lang="en-US" sz="1000">
              <a:cs typeface="Arial"/>
            </a:endParaRPr>
          </a:p>
          <a:p>
            <a:pPr marL="271145" indent="-271145">
              <a:buFont typeface="Wingdings"/>
              <a:buChar char=""/>
            </a:pPr>
            <a:r>
              <a:rPr lang="en-US" sz="1000" dirty="0">
                <a:ea typeface="+mn-lt"/>
                <a:cs typeface="+mn-lt"/>
              </a:rPr>
              <a:t>Ensuring the PO knows how to arrange the Product Backlog to maximize value;</a:t>
            </a:r>
            <a:endParaRPr lang="en-US" sz="1000">
              <a:cs typeface="Arial"/>
            </a:endParaRPr>
          </a:p>
          <a:p>
            <a:pPr marL="271145" indent="-271145">
              <a:buFont typeface="Wingdings"/>
              <a:buChar char=""/>
            </a:pPr>
            <a:r>
              <a:rPr lang="en-US" sz="1000" dirty="0">
                <a:ea typeface="+mn-lt"/>
                <a:cs typeface="+mn-lt"/>
              </a:rPr>
              <a:t>Understanding and practicing agility;</a:t>
            </a:r>
            <a:endParaRPr lang="en-US" sz="1000">
              <a:cs typeface="Arial"/>
            </a:endParaRPr>
          </a:p>
          <a:p>
            <a:pPr marL="271145" indent="-271145">
              <a:buFont typeface="Wingdings"/>
              <a:buChar char=""/>
            </a:pPr>
            <a:r>
              <a:rPr lang="en-US" sz="1000" dirty="0">
                <a:ea typeface="+mn-lt"/>
                <a:cs typeface="+mn-lt"/>
              </a:rPr>
              <a:t>Facilitating Scrum events as requested or needed.</a:t>
            </a:r>
            <a:endParaRPr lang="en-US" sz="1000" dirty="0"/>
          </a:p>
          <a:p>
            <a:pPr marL="0" indent="0">
              <a:buNone/>
            </a:pPr>
            <a:br>
              <a:rPr lang="en-US" dirty="0"/>
            </a:br>
            <a:endParaRPr lang="en-US"/>
          </a:p>
          <a:p>
            <a:pPr marL="271145" indent="-271145"/>
            <a:endParaRPr lang="en-US" sz="1100"/>
          </a:p>
        </p:txBody>
      </p:sp>
      <p:cxnSp>
        <p:nvCxnSpPr>
          <p:cNvPr id="17" name="Łącznik prosty 90">
            <a:extLst>
              <a:ext uri="{FF2B5EF4-FFF2-40B4-BE49-F238E27FC236}">
                <a16:creationId xmlns:a16="http://schemas.microsoft.com/office/drawing/2014/main" id="{1D09FA2C-0239-4B79-A0C0-71AECCB53C66}"/>
              </a:ext>
            </a:extLst>
          </p:cNvPr>
          <p:cNvCxnSpPr/>
          <p:nvPr/>
        </p:nvCxnSpPr>
        <p:spPr>
          <a:xfrm flipH="1" flipV="1">
            <a:off x="8994800" y="1055291"/>
            <a:ext cx="0" cy="4581834"/>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Łącznik prosty 90">
            <a:extLst>
              <a:ext uri="{FF2B5EF4-FFF2-40B4-BE49-F238E27FC236}">
                <a16:creationId xmlns:a16="http://schemas.microsoft.com/office/drawing/2014/main" id="{1D09FA2C-0239-4B79-A0C0-71AECCB53C66}"/>
              </a:ext>
            </a:extLst>
          </p:cNvPr>
          <p:cNvCxnSpPr/>
          <p:nvPr/>
        </p:nvCxnSpPr>
        <p:spPr>
          <a:xfrm flipH="1" flipV="1">
            <a:off x="6362132" y="1055291"/>
            <a:ext cx="0" cy="4581834"/>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7D774BD4-D0C0-4491-9615-82D8DA030C9A}"/>
              </a:ext>
            </a:extLst>
          </p:cNvPr>
          <p:cNvSpPr txBox="1">
            <a:spLocks/>
          </p:cNvSpPr>
          <p:nvPr/>
        </p:nvSpPr>
        <p:spPr>
          <a:xfrm>
            <a:off x="493751" y="1642133"/>
            <a:ext cx="3009900" cy="4733063"/>
          </a:xfrm>
          <a:prstGeom prst="rect">
            <a:avLst/>
          </a:prstGeom>
        </p:spPr>
        <p:txBody>
          <a:bodyPr vert="horz" lIns="91440" tIns="45720" rIns="91440" bIns="45720" rtlCol="0" anchor="t">
            <a:normAutofit/>
          </a:bodyPr>
          <a:lstStyle>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265" indent="0">
              <a:lnSpc>
                <a:spcPct val="90000"/>
              </a:lnSpc>
              <a:spcBef>
                <a:spcPts val="1000"/>
              </a:spcBef>
              <a:spcAft>
                <a:spcPts val="0"/>
              </a:spcAft>
              <a:buClr>
                <a:schemeClr val="bg1"/>
              </a:buClr>
              <a:buSzPct val="80000"/>
              <a:buNone/>
            </a:pPr>
            <a:r>
              <a:rPr lang="en-GB" dirty="0">
                <a:solidFill>
                  <a:schemeClr val="bg1"/>
                </a:solidFill>
                <a:ea typeface="+mn-lt"/>
                <a:cs typeface="+mn-lt"/>
              </a:rPr>
              <a:t>The Scrum Master is responsible for promoting and supporting Scrum. Scrum Masters do this by helping everyone understand Scrum theory, practices, rules, and values.</a:t>
            </a:r>
            <a:endParaRPr lang="en-US" dirty="0"/>
          </a:p>
          <a:p>
            <a:pPr marL="88265" indent="0">
              <a:lnSpc>
                <a:spcPct val="90000"/>
              </a:lnSpc>
              <a:spcBef>
                <a:spcPts val="1000"/>
              </a:spcBef>
              <a:spcAft>
                <a:spcPts val="0"/>
              </a:spcAft>
              <a:buClr>
                <a:schemeClr val="bg1"/>
              </a:buClr>
              <a:buSzPct val="80000"/>
              <a:buNone/>
            </a:pPr>
            <a:r>
              <a:rPr lang="en-GB" dirty="0">
                <a:solidFill>
                  <a:schemeClr val="bg1"/>
                </a:solidFill>
                <a:ea typeface="+mn-lt"/>
                <a:cs typeface="+mn-lt"/>
              </a:rPr>
              <a:t>The Scrum Master is a servant-leader for the Scrum Team. The Scrum Master helps those outside the Scrum Team understand which of their interactions with the Scrum Team are helpful and which aren’t. The Scrum Master helps everyone change these interactions to maximize the value created by the Scrum Team.</a:t>
            </a:r>
            <a:endParaRPr lang="en-US" dirty="0">
              <a:solidFill>
                <a:schemeClr val="bg1"/>
              </a:solidFill>
              <a:ea typeface="+mn-lt"/>
              <a:cs typeface="Arial" panose="020B0604020202020204" pitchFamily="34" charset="0"/>
            </a:endParaRPr>
          </a:p>
          <a:p>
            <a:pPr marL="0" indent="0">
              <a:buClr>
                <a:schemeClr val="bg1"/>
              </a:buClr>
              <a:buSzPct val="80000"/>
              <a:buNone/>
            </a:pPr>
            <a:endParaRPr lang="en-US">
              <a:solidFill>
                <a:schemeClr val="bg1"/>
              </a:solidFill>
              <a:cs typeface="Arial"/>
            </a:endParaRPr>
          </a:p>
        </p:txBody>
      </p:sp>
    </p:spTree>
    <p:extLst>
      <p:ext uri="{BB962C8B-B14F-4D97-AF65-F5344CB8AC3E}">
        <p14:creationId xmlns:p14="http://schemas.microsoft.com/office/powerpoint/2010/main" val="89749986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table, indoor, different, sitting&#10;&#10;Description automatically generated">
            <a:extLst>
              <a:ext uri="{FF2B5EF4-FFF2-40B4-BE49-F238E27FC236}">
                <a16:creationId xmlns:a16="http://schemas.microsoft.com/office/drawing/2014/main" id="{4E378482-B3C5-4B0C-999B-EEA9D42383F8}"/>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8" name="Rectangle 7">
            <a:extLst>
              <a:ext uri="{FF2B5EF4-FFF2-40B4-BE49-F238E27FC236}">
                <a16:creationId xmlns:a16="http://schemas.microsoft.com/office/drawing/2014/main" id="{ECC4C848-2E46-450F-A6CB-2C23D591576D}"/>
              </a:ext>
            </a:extLst>
          </p:cNvPr>
          <p:cNvSpPr/>
          <p:nvPr/>
        </p:nvSpPr>
        <p:spPr>
          <a:xfrm>
            <a:off x="0" y="50705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2">
            <a:extLst>
              <a:ext uri="{FF2B5EF4-FFF2-40B4-BE49-F238E27FC236}">
                <a16:creationId xmlns:a16="http://schemas.microsoft.com/office/drawing/2014/main" id="{0F251CC5-DFFB-4BF4-B31E-C8E0B6388327}"/>
              </a:ext>
            </a:extLst>
          </p:cNvPr>
          <p:cNvSpPr txBox="1"/>
          <p:nvPr/>
        </p:nvSpPr>
        <p:spPr>
          <a:xfrm>
            <a:off x="363415" y="753161"/>
            <a:ext cx="11465169" cy="132343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bg1">
                    <a:lumMod val="95000"/>
                  </a:schemeClr>
                </a:solidFill>
                <a:latin typeface="Avenir Next"/>
              </a:rPr>
              <a:t>Who is who</a:t>
            </a:r>
            <a:endParaRPr lang="en-US" dirty="0">
              <a:solidFill>
                <a:schemeClr val="bg1">
                  <a:lumMod val="95000"/>
                </a:schemeClr>
              </a:solidFill>
              <a:latin typeface="Calibri" panose="020F0502020204030204"/>
              <a:cs typeface="Calibri"/>
            </a:endParaRPr>
          </a:p>
          <a:p>
            <a:r>
              <a:rPr lang="en-US" sz="3200" dirty="0">
                <a:solidFill>
                  <a:schemeClr val="bg1">
                    <a:lumMod val="95000"/>
                  </a:schemeClr>
                </a:solidFill>
                <a:latin typeface="Avenir Next"/>
              </a:rPr>
              <a:t>Roles and responsibilities (10-mins)</a:t>
            </a:r>
            <a:endParaRPr lang="en-US">
              <a:solidFill>
                <a:schemeClr val="bg1">
                  <a:lumMod val="95000"/>
                </a:schemeClr>
              </a:solidFill>
              <a:cs typeface="Calibri"/>
            </a:endParaRPr>
          </a:p>
        </p:txBody>
      </p:sp>
      <p:sp>
        <p:nvSpPr>
          <p:cNvPr id="3" name="Rectangle 2">
            <a:extLst>
              <a:ext uri="{FF2B5EF4-FFF2-40B4-BE49-F238E27FC236}">
                <a16:creationId xmlns:a16="http://schemas.microsoft.com/office/drawing/2014/main" id="{D0BF0BCF-C6E6-4D1B-86A6-DF5DBDC6629D}"/>
              </a:ext>
            </a:extLst>
          </p:cNvPr>
          <p:cNvSpPr/>
          <p:nvPr/>
        </p:nvSpPr>
        <p:spPr>
          <a:xfrm>
            <a:off x="10409834" y="6319332"/>
            <a:ext cx="1691635" cy="369332"/>
          </a:xfrm>
          <a:prstGeom prst="rect">
            <a:avLst/>
          </a:prstGeom>
        </p:spPr>
        <p:txBody>
          <a:bodyPr wrap="square" lIns="91440" tIns="45720" rIns="91440" bIns="45720" anchor="t">
            <a:spAutoFit/>
          </a:bodyPr>
          <a:lstStyle/>
          <a:p>
            <a:r>
              <a:rPr lang="en-US" b="1">
                <a:solidFill>
                  <a:schemeClr val="bg1">
                    <a:lumMod val="95000"/>
                  </a:schemeClr>
                </a:solidFill>
                <a:latin typeface="Avenir Next"/>
              </a:rPr>
              <a:t>(Exercis 2.2)</a:t>
            </a:r>
          </a:p>
        </p:txBody>
      </p:sp>
    </p:spTree>
    <p:extLst>
      <p:ext uri="{BB962C8B-B14F-4D97-AF65-F5344CB8AC3E}">
        <p14:creationId xmlns:p14="http://schemas.microsoft.com/office/powerpoint/2010/main" val="39480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tanding next to a person in a military uniform&#10;&#10;Description automatically generated">
            <a:extLst>
              <a:ext uri="{FF2B5EF4-FFF2-40B4-BE49-F238E27FC236}">
                <a16:creationId xmlns:a16="http://schemas.microsoft.com/office/drawing/2014/main" id="{93BF5977-755E-1E49-B129-6F8C75EB93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217402" cy="6858000"/>
          </a:xfrm>
          <a:prstGeom prst="rect">
            <a:avLst/>
          </a:prstGeom>
        </p:spPr>
      </p:pic>
      <p:sp>
        <p:nvSpPr>
          <p:cNvPr id="6" name="TextBox 5">
            <a:extLst>
              <a:ext uri="{FF2B5EF4-FFF2-40B4-BE49-F238E27FC236}">
                <a16:creationId xmlns:a16="http://schemas.microsoft.com/office/drawing/2014/main" id="{279A9C90-8FA3-9545-9E35-7D2593474F49}"/>
              </a:ext>
            </a:extLst>
          </p:cNvPr>
          <p:cNvSpPr txBox="1"/>
          <p:nvPr/>
        </p:nvSpPr>
        <p:spPr>
          <a:xfrm>
            <a:off x="10888" y="4549235"/>
            <a:ext cx="12192000" cy="923330"/>
          </a:xfrm>
          <a:prstGeom prst="rect">
            <a:avLst/>
          </a:prstGeom>
          <a:solidFill>
            <a:srgbClr val="929000">
              <a:alpha val="61961"/>
            </a:srgbClr>
          </a:solidFill>
          <a:ln>
            <a:noFill/>
          </a:ln>
        </p:spPr>
        <p:txBody>
          <a:bodyPr wrap="square" lIns="91440" tIns="45720" rIns="91440" bIns="45720" rtlCol="0" anchor="t">
            <a:spAutoFit/>
          </a:bodyPr>
          <a:lstStyle/>
          <a:p>
            <a:pPr algn="ctr"/>
            <a:r>
              <a:rPr lang="en-US" sz="5400" b="1">
                <a:solidFill>
                  <a:schemeClr val="bg1">
                    <a:lumMod val="95000"/>
                  </a:schemeClr>
                </a:solidFill>
                <a:latin typeface="Avenir Next"/>
                <a:ea typeface="Open Sans" panose="020B0606030504020204" pitchFamily="34" charset="0"/>
                <a:cs typeface="Open Sans" panose="020B0606030504020204" pitchFamily="34" charset="0"/>
              </a:rPr>
              <a:t>DAILY SCRUM ANTI-PATTERNS</a:t>
            </a:r>
          </a:p>
        </p:txBody>
      </p:sp>
    </p:spTree>
    <p:extLst>
      <p:ext uri="{BB962C8B-B14F-4D97-AF65-F5344CB8AC3E}">
        <p14:creationId xmlns:p14="http://schemas.microsoft.com/office/powerpoint/2010/main" val="2875137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5D416-32E9-4E48-8AE3-27679143502B}"/>
              </a:ext>
            </a:extLst>
          </p:cNvPr>
          <p:cNvSpPr/>
          <p:nvPr/>
        </p:nvSpPr>
        <p:spPr>
          <a:xfrm>
            <a:off x="4346696" y="612648"/>
            <a:ext cx="7818825" cy="5632704"/>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15C71896-4B41-8B4B-A5AF-1579C83E9B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321" y="1105923"/>
            <a:ext cx="3417574" cy="5170744"/>
          </a:xfrm>
          <a:prstGeom prst="rect">
            <a:avLst/>
          </a:prstGeom>
        </p:spPr>
      </p:pic>
      <p:sp>
        <p:nvSpPr>
          <p:cNvPr id="13" name="Объект 3">
            <a:extLst>
              <a:ext uri="{FF2B5EF4-FFF2-40B4-BE49-F238E27FC236}">
                <a16:creationId xmlns:a16="http://schemas.microsoft.com/office/drawing/2014/main" id="{29A7CBD1-E6B7-AD4A-A3EC-AD1848D4D062}"/>
              </a:ext>
            </a:extLst>
          </p:cNvPr>
          <p:cNvSpPr txBox="1">
            <a:spLocks/>
          </p:cNvSpPr>
          <p:nvPr/>
        </p:nvSpPr>
        <p:spPr>
          <a:xfrm>
            <a:off x="4672877" y="1109297"/>
            <a:ext cx="7492643" cy="5148468"/>
          </a:xfrm>
          <a:prstGeom prst="rect">
            <a:avLst/>
          </a:prstGeom>
        </p:spPr>
        <p:txBody>
          <a:bodyPr vert="horz" wrap="square" lIns="91440" tIns="45720" rIns="91440" bIns="45720" rtlCol="0" anchor="t">
            <a:norm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400" b="1">
              <a:solidFill>
                <a:schemeClr val="tx2"/>
              </a:solidFill>
              <a:latin typeface="Open Sans"/>
              <a:ea typeface="Open Sans Light" panose="020B0306030504020204" pitchFamily="34" charset="0"/>
              <a:cs typeface="Open Sans Light" panose="020B0306030504020204" pitchFamily="34" charset="0"/>
            </a:endParaRPr>
          </a:p>
          <a:p>
            <a:pPr indent="-212725"/>
            <a:r>
              <a:rPr lang="en-GB" sz="2400" b="1">
                <a:solidFill>
                  <a:schemeClr val="tx2"/>
                </a:solidFill>
                <a:latin typeface="Open Sans"/>
              </a:rPr>
              <a:t>The Need for Business Agility</a:t>
            </a:r>
            <a:endParaRPr lang="en-US" sz="2400" b="1">
              <a:solidFill>
                <a:schemeClr val="tx2"/>
              </a:solidFill>
              <a:latin typeface="Open Sans"/>
            </a:endParaRPr>
          </a:p>
          <a:p>
            <a:pPr>
              <a:spcAft>
                <a:spcPts val="200"/>
              </a:spcAft>
            </a:pPr>
            <a:r>
              <a:rPr lang="en-GB" sz="2000">
                <a:solidFill>
                  <a:schemeClr val="tx2"/>
                </a:solidFill>
                <a:latin typeface="Open Sans Light"/>
              </a:rPr>
              <a:t>Learn why business agility creates an environment for continued business survival in a VUCA world.</a:t>
            </a:r>
          </a:p>
          <a:p>
            <a:pPr>
              <a:spcAft>
                <a:spcPts val="200"/>
              </a:spcAft>
            </a:pPr>
            <a:endParaRPr lang="en-GB" sz="2400">
              <a:latin typeface="Open Sans" panose="020B0606030504020204" pitchFamily="34" charset="0"/>
              <a:ea typeface="Open Sans" panose="020B0606030504020204" pitchFamily="34" charset="0"/>
              <a:cs typeface="Open Sans" panose="020B0606030504020204" pitchFamily="34" charset="0"/>
            </a:endParaRPr>
          </a:p>
          <a:p>
            <a:pPr>
              <a:spcAft>
                <a:spcPts val="200"/>
              </a:spcAft>
            </a:pPr>
            <a:r>
              <a:rPr lang="en-GB" sz="2400" b="1">
                <a:solidFill>
                  <a:schemeClr val="tx2"/>
                </a:solidFill>
                <a:latin typeface="Open Sans"/>
                <a:ea typeface="Open Sans" panose="020B0606030504020204" pitchFamily="34" charset="0"/>
                <a:cs typeface="Open Sans" panose="020B0606030504020204" pitchFamily="34" charset="0"/>
              </a:rPr>
              <a:t>A World of Disruption</a:t>
            </a:r>
          </a:p>
          <a:p>
            <a:pPr>
              <a:spcAft>
                <a:spcPts val="200"/>
              </a:spcAft>
            </a:pPr>
            <a:r>
              <a:rPr lang="en-GB" sz="2000">
                <a:solidFill>
                  <a:schemeClr val="tx2"/>
                </a:solidFill>
                <a:latin typeface="Open Sans Light"/>
                <a:ea typeface="Open Sans Light" panose="020B0306030504020204" pitchFamily="34" charset="0"/>
                <a:cs typeface="Open Sans Light" panose="020B0306030504020204" pitchFamily="34" charset="0"/>
              </a:rPr>
              <a:t>Understand why some companies are disrupted.</a:t>
            </a:r>
          </a:p>
          <a:p>
            <a:endParaRPr lang="en-GB" sz="2400" b="1">
              <a:solidFill>
                <a:schemeClr val="tx2"/>
              </a:solidFill>
              <a:latin typeface="Open Sans"/>
            </a:endParaRPr>
          </a:p>
          <a:p>
            <a:pPr>
              <a:spcAft>
                <a:spcPts val="200"/>
              </a:spcAft>
            </a:pPr>
            <a:r>
              <a:rPr lang="en-GB" sz="2400" b="1">
                <a:solidFill>
                  <a:schemeClr val="tx2"/>
                </a:solidFill>
                <a:latin typeface="Open Sans"/>
              </a:rPr>
              <a:t>Types of Games</a:t>
            </a:r>
            <a:endParaRPr lang="en-US" sz="2400" b="1">
              <a:solidFill>
                <a:schemeClr val="tx2"/>
              </a:solidFill>
              <a:latin typeface="Open Sans"/>
            </a:endParaRPr>
          </a:p>
          <a:p>
            <a:pPr>
              <a:spcAft>
                <a:spcPts val="200"/>
              </a:spcAft>
            </a:pPr>
            <a:r>
              <a:rPr lang="en-GB" sz="2000">
                <a:solidFill>
                  <a:schemeClr val="tx2"/>
                </a:solidFill>
                <a:latin typeface="Open Sans Light"/>
              </a:rPr>
              <a:t>See the difference between finite and infinite games </a:t>
            </a:r>
          </a:p>
          <a:p>
            <a:pPr>
              <a:spcAft>
                <a:spcPts val="200"/>
              </a:spcAft>
            </a:pPr>
            <a:endParaRPr lang="en-GB" sz="2400" b="1">
              <a:solidFill>
                <a:srgbClr val="44546A"/>
              </a:solidFill>
              <a:latin typeface="Open Sans"/>
            </a:endParaRPr>
          </a:p>
          <a:p>
            <a:endParaRPr lang="en-GB" sz="800" b="1">
              <a:latin typeface="Avenir Next" panose="020B0503020202020204" pitchFamily="34" charset="0"/>
            </a:endParaRPr>
          </a:p>
          <a:p>
            <a:endParaRPr lang="en-GB" sz="1600">
              <a:latin typeface="Avenir Next" panose="020B0503020202020204" pitchFamily="34" charset="0"/>
            </a:endParaRPr>
          </a:p>
        </p:txBody>
      </p:sp>
      <p:sp>
        <p:nvSpPr>
          <p:cNvPr id="2" name="TextBox 1">
            <a:extLst>
              <a:ext uri="{FF2B5EF4-FFF2-40B4-BE49-F238E27FC236}">
                <a16:creationId xmlns:a16="http://schemas.microsoft.com/office/drawing/2014/main" id="{21F3C8D6-0946-8B49-A5FA-CF6BBEC6D0C4}"/>
              </a:ext>
            </a:extLst>
          </p:cNvPr>
          <p:cNvSpPr txBox="1"/>
          <p:nvPr/>
        </p:nvSpPr>
        <p:spPr>
          <a:xfrm>
            <a:off x="599607" y="641228"/>
            <a:ext cx="2832827" cy="923330"/>
          </a:xfrm>
          <a:prstGeom prst="rect">
            <a:avLst/>
          </a:prstGeom>
          <a:solidFill>
            <a:schemeClr val="bg1"/>
          </a:solidFill>
        </p:spPr>
        <p:txBody>
          <a:bodyPr wrap="none" lIns="91440" tIns="45720" rIns="91440" bIns="45720" rtlCol="0" anchor="t">
            <a:spAutoFit/>
          </a:bodyPr>
          <a:lstStyle/>
          <a:p>
            <a:r>
              <a:rPr lang="en-US" sz="5400" b="1">
                <a:solidFill>
                  <a:schemeClr val="tx2">
                    <a:lumMod val="75000"/>
                  </a:schemeClr>
                </a:solidFill>
                <a:latin typeface="Avenir Next"/>
              </a:rPr>
              <a:t>Session 1</a:t>
            </a:r>
            <a:endParaRPr lang="en-US" sz="5400" b="1">
              <a:solidFill>
                <a:schemeClr val="tx2">
                  <a:lumMod val="75000"/>
                </a:schemeClr>
              </a:solidFill>
              <a:latin typeface="Avenir Next" panose="020B0503020202020204" pitchFamily="34" charset="0"/>
            </a:endParaRPr>
          </a:p>
        </p:txBody>
      </p:sp>
      <p:sp>
        <p:nvSpPr>
          <p:cNvPr id="3" name="Rectangle 2">
            <a:extLst>
              <a:ext uri="{FF2B5EF4-FFF2-40B4-BE49-F238E27FC236}">
                <a16:creationId xmlns:a16="http://schemas.microsoft.com/office/drawing/2014/main" id="{AD0A995D-C81C-D44F-B14D-8F434E9F8006}"/>
              </a:ext>
            </a:extLst>
          </p:cNvPr>
          <p:cNvSpPr/>
          <p:nvPr/>
        </p:nvSpPr>
        <p:spPr>
          <a:xfrm>
            <a:off x="518321" y="1564558"/>
            <a:ext cx="316777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334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lumMod val="75000"/>
                  </a:schemeClr>
                </a:solidFill>
                <a:latin typeface="Avenir Next"/>
                <a:ea typeface="+mj-lt"/>
                <a:cs typeface="+mj-lt"/>
              </a:rPr>
              <a:t>Facilitating Daily Scrum</a:t>
            </a:r>
            <a:endParaRPr lang="en-US" sz="4000" b="1">
              <a:solidFill>
                <a:schemeClr val="tx2">
                  <a:lumMod val="75000"/>
                </a:schemeClr>
              </a:solidFill>
              <a:latin typeface="Avenir Next"/>
            </a:endParaRPr>
          </a:p>
        </p:txBody>
      </p:sp>
      <p:sp>
        <p:nvSpPr>
          <p:cNvPr id="7" name="Rectangle 6">
            <a:extLst>
              <a:ext uri="{FF2B5EF4-FFF2-40B4-BE49-F238E27FC236}">
                <a16:creationId xmlns:a16="http://schemas.microsoft.com/office/drawing/2014/main" id="{C072E572-EC51-624A-8F69-4D756CA18273}"/>
              </a:ext>
            </a:extLst>
          </p:cNvPr>
          <p:cNvSpPr/>
          <p:nvPr/>
        </p:nvSpPr>
        <p:spPr>
          <a:xfrm>
            <a:off x="511589" y="1743937"/>
            <a:ext cx="6732175" cy="2031325"/>
          </a:xfrm>
          <a:prstGeom prst="rect">
            <a:avLst/>
          </a:prstGeom>
        </p:spPr>
        <p:txBody>
          <a:bodyPr wrap="square" lIns="91440" tIns="45720" rIns="91440" bIns="45720" anchor="t">
            <a:spAutoFit/>
          </a:bodyPr>
          <a:lstStyle/>
          <a:p>
            <a:endParaRPr lang="en-US" sz="2200" b="1">
              <a:solidFill>
                <a:schemeClr val="tx2"/>
              </a:solidFill>
              <a:latin typeface="Open Sans"/>
            </a:endParaRPr>
          </a:p>
          <a:p>
            <a:pPr marL="342900" indent="-342900">
              <a:buFont typeface="Arial"/>
              <a:buChar char="•"/>
            </a:pPr>
            <a:endParaRPr lang="en-US" sz="2000"/>
          </a:p>
          <a:p>
            <a:pPr marL="342900" indent="-342900">
              <a:buFont typeface="Wingdings"/>
              <a:buChar char="ü"/>
            </a:pPr>
            <a:endParaRPr lang="en-US" sz="2200">
              <a:solidFill>
                <a:schemeClr val="accent1">
                  <a:lumMod val="75000"/>
                </a:schemeClr>
              </a:solidFill>
            </a:endParaRPr>
          </a:p>
          <a:p>
            <a:pPr marL="342900" indent="-342900">
              <a:buFont typeface="Wingdings"/>
              <a:buChar char="ü"/>
            </a:pPr>
            <a:endParaRPr lang="en-US" sz="2200">
              <a:solidFill>
                <a:schemeClr val="accent1">
                  <a:lumMod val="75000"/>
                </a:schemeClr>
              </a:solidFill>
              <a:latin typeface="Open Sans"/>
            </a:endParaRPr>
          </a:p>
          <a:p>
            <a:pPr marL="342900" indent="-342900">
              <a:buFont typeface="Wingdings"/>
              <a:buChar char="ü"/>
            </a:pPr>
            <a:endParaRPr lang="en-US" sz="2200">
              <a:solidFill>
                <a:srgbClr val="172D59"/>
              </a:solidFill>
              <a:latin typeface="Open Sans"/>
            </a:endParaRPr>
          </a:p>
          <a:p>
            <a:endParaRPr lang="en-US">
              <a:solidFill>
                <a:schemeClr val="tx2">
                  <a:lumMod val="75000"/>
                </a:schemeClr>
              </a:solidFill>
              <a:latin typeface="+mj-lt"/>
            </a:endParaRPr>
          </a:p>
        </p:txBody>
      </p:sp>
      <p:sp>
        <p:nvSpPr>
          <p:cNvPr id="4" name="Объект 3">
            <a:extLst>
              <a:ext uri="{FF2B5EF4-FFF2-40B4-BE49-F238E27FC236}">
                <a16:creationId xmlns:a16="http://schemas.microsoft.com/office/drawing/2014/main" id="{30B46322-AC3A-4172-A63A-F019F74E0D1B}"/>
              </a:ext>
            </a:extLst>
          </p:cNvPr>
          <p:cNvSpPr txBox="1">
            <a:spLocks/>
          </p:cNvSpPr>
          <p:nvPr/>
        </p:nvSpPr>
        <p:spPr>
          <a:xfrm>
            <a:off x="513588" y="1158321"/>
            <a:ext cx="6863140" cy="4860431"/>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a:solidFill>
                  <a:srgbClr val="00B0F0"/>
                </a:solidFill>
                <a:latin typeface="Calibri"/>
                <a:cs typeface="Calibri"/>
              </a:rPr>
              <a:t>What can reduce the power of inspection and adaptation during Daily Scrum?</a:t>
            </a:r>
          </a:p>
          <a:p>
            <a:endParaRPr lang="en-US" sz="2800">
              <a:solidFill>
                <a:srgbClr val="00B0F0"/>
              </a:solidFill>
              <a:latin typeface="Calibri"/>
              <a:cs typeface="Calibri"/>
            </a:endParaRPr>
          </a:p>
          <a:p>
            <a:pPr>
              <a:lnSpc>
                <a:spcPct val="150000"/>
              </a:lnSpc>
              <a:buFont typeface="Wingdings" pitchFamily="2" charset="2"/>
              <a:buChar char="ü"/>
            </a:pPr>
            <a:r>
              <a:rPr lang="en-US" sz="2400">
                <a:solidFill>
                  <a:schemeClr val="accent1">
                    <a:lumMod val="75000"/>
                  </a:schemeClr>
                </a:solidFill>
                <a:latin typeface="+mn-lt"/>
              </a:rPr>
              <a:t>  </a:t>
            </a:r>
            <a:r>
              <a:rPr lang="en-US" sz="2200">
                <a:solidFill>
                  <a:schemeClr val="accent1">
                    <a:lumMod val="75000"/>
                  </a:schemeClr>
                </a:solidFill>
                <a:latin typeface="Open Sans Light"/>
              </a:rPr>
              <a:t>Time</a:t>
            </a:r>
            <a:r>
              <a:rPr lang="en-US" sz="2200">
                <a:solidFill>
                  <a:schemeClr val="accent1">
                    <a:lumMod val="75000"/>
                  </a:schemeClr>
                </a:solidFill>
                <a:ea typeface="+mj-lt"/>
                <a:cs typeface="+mj-lt"/>
              </a:rPr>
              <a:t> and place is changing every day</a:t>
            </a:r>
          </a:p>
          <a:p>
            <a:pPr>
              <a:lnSpc>
                <a:spcPct val="150000"/>
              </a:lnSpc>
              <a:buFont typeface="Wingdings" pitchFamily="2" charset="2"/>
              <a:buChar char="ü"/>
            </a:pPr>
            <a:r>
              <a:rPr lang="en-US" sz="2200">
                <a:solidFill>
                  <a:schemeClr val="accent1">
                    <a:lumMod val="75000"/>
                  </a:schemeClr>
                </a:solidFill>
                <a:ea typeface="+mj-lt"/>
                <a:cs typeface="+mj-lt"/>
              </a:rPr>
              <a:t>   Format of status report</a:t>
            </a:r>
            <a:endParaRPr lang="en-US">
              <a:solidFill>
                <a:schemeClr val="accent1">
                  <a:lumMod val="75000"/>
                </a:schemeClr>
              </a:solidFill>
              <a:ea typeface="+mj-lt"/>
              <a:cs typeface="+mj-lt"/>
            </a:endParaRPr>
          </a:p>
          <a:p>
            <a:pPr>
              <a:lnSpc>
                <a:spcPct val="150000"/>
              </a:lnSpc>
              <a:buFont typeface="Wingdings" pitchFamily="2" charset="2"/>
              <a:buChar char="ü"/>
            </a:pPr>
            <a:r>
              <a:rPr lang="en-US" sz="2200">
                <a:solidFill>
                  <a:schemeClr val="accent1">
                    <a:lumMod val="75000"/>
                  </a:schemeClr>
                </a:solidFill>
                <a:ea typeface="+mj-lt"/>
                <a:cs typeface="+mj-lt"/>
              </a:rPr>
              <a:t>   Ticket numbers only</a:t>
            </a:r>
            <a:endParaRPr lang="en-US">
              <a:solidFill>
                <a:schemeClr val="accent1">
                  <a:lumMod val="75000"/>
                </a:schemeClr>
              </a:solidFill>
              <a:ea typeface="+mj-lt"/>
              <a:cs typeface="+mj-lt"/>
            </a:endParaRPr>
          </a:p>
          <a:p>
            <a:pPr>
              <a:lnSpc>
                <a:spcPct val="150000"/>
              </a:lnSpc>
              <a:buFont typeface="Wingdings" pitchFamily="2" charset="2"/>
              <a:buChar char="ü"/>
            </a:pPr>
            <a:r>
              <a:rPr lang="en-US" sz="2200">
                <a:solidFill>
                  <a:schemeClr val="accent1">
                    <a:lumMod val="75000"/>
                  </a:schemeClr>
                </a:solidFill>
                <a:ea typeface="+mj-lt"/>
                <a:cs typeface="+mj-lt"/>
              </a:rPr>
              <a:t>   No time-boxing</a:t>
            </a:r>
            <a:endParaRPr lang="en-US">
              <a:solidFill>
                <a:schemeClr val="accent1">
                  <a:lumMod val="75000"/>
                </a:schemeClr>
              </a:solidFill>
              <a:ea typeface="+mj-lt"/>
              <a:cs typeface="+mj-lt"/>
            </a:endParaRPr>
          </a:p>
          <a:p>
            <a:pPr>
              <a:lnSpc>
                <a:spcPct val="150000"/>
              </a:lnSpc>
              <a:buChar char="ü"/>
            </a:pPr>
            <a:r>
              <a:rPr lang="en-US" sz="2200">
                <a:solidFill>
                  <a:schemeClr val="accent1">
                    <a:lumMod val="75000"/>
                  </a:schemeClr>
                </a:solidFill>
                <a:ea typeface="+mj-lt"/>
                <a:cs typeface="+mj-lt"/>
              </a:rPr>
              <a:t>   Problem-solving during Daily Scrum</a:t>
            </a:r>
            <a:endParaRPr lang="en-US">
              <a:solidFill>
                <a:schemeClr val="accent1">
                  <a:lumMod val="75000"/>
                </a:schemeClr>
              </a:solidFill>
              <a:ea typeface="+mj-lt"/>
              <a:cs typeface="+mj-lt"/>
            </a:endParaRPr>
          </a:p>
          <a:p>
            <a:pPr>
              <a:lnSpc>
                <a:spcPct val="150000"/>
              </a:lnSpc>
              <a:buFont typeface="Wingdings" pitchFamily="2" charset="2"/>
              <a:buChar char="ü"/>
            </a:pPr>
            <a:r>
              <a:rPr lang="en-US" sz="2200">
                <a:solidFill>
                  <a:schemeClr val="accent1">
                    <a:lumMod val="75000"/>
                  </a:schemeClr>
                </a:solidFill>
                <a:ea typeface="+mj-lt"/>
                <a:cs typeface="+mj-lt"/>
              </a:rPr>
              <a:t>   Focus lost</a:t>
            </a:r>
            <a:endParaRPr lang="en-US">
              <a:solidFill>
                <a:schemeClr val="accent1">
                  <a:lumMod val="75000"/>
                </a:schemeClr>
              </a:solidFill>
              <a:ea typeface="+mj-lt"/>
              <a:cs typeface="+mj-lt"/>
            </a:endParaRPr>
          </a:p>
          <a:p>
            <a:pPr>
              <a:lnSpc>
                <a:spcPct val="150000"/>
              </a:lnSpc>
              <a:buFont typeface="Wingdings" pitchFamily="2" charset="2"/>
              <a:buChar char="ü"/>
            </a:pPr>
            <a:r>
              <a:rPr lang="en-US" sz="2200">
                <a:solidFill>
                  <a:schemeClr val="accent1">
                    <a:lumMod val="75000"/>
                  </a:schemeClr>
                </a:solidFill>
                <a:latin typeface="Open Sans Light"/>
              </a:rPr>
              <a:t>   Monologs </a:t>
            </a:r>
          </a:p>
          <a:p>
            <a:pPr>
              <a:lnSpc>
                <a:spcPct val="150000"/>
              </a:lnSpc>
              <a:buFont typeface="Wingdings" pitchFamily="2" charset="2"/>
              <a:buChar char="ü"/>
            </a:pPr>
            <a:endParaRPr lang="en-US" sz="2200">
              <a:solidFill>
                <a:schemeClr val="accent1">
                  <a:lumMod val="75000"/>
                </a:schemeClr>
              </a:solidFill>
              <a:latin typeface="+mn-lt"/>
            </a:endParaRPr>
          </a:p>
          <a:p>
            <a:endParaRPr lang="en-GB" sz="1600">
              <a:latin typeface="Avenir Next" panose="020B0503020202020204" pitchFamily="34" charset="0"/>
            </a:endParaRPr>
          </a:p>
        </p:txBody>
      </p:sp>
      <p:pic>
        <p:nvPicPr>
          <p:cNvPr id="10" name="Picture 10" descr="A picture containing snow, clock&#10;&#10;Description automatically generated">
            <a:extLst>
              <a:ext uri="{FF2B5EF4-FFF2-40B4-BE49-F238E27FC236}">
                <a16:creationId xmlns:a16="http://schemas.microsoft.com/office/drawing/2014/main" id="{51C033AF-CB36-481C-A78B-6B9D46B7CD67}"/>
              </a:ext>
            </a:extLst>
          </p:cNvPr>
          <p:cNvPicPr>
            <a:picLocks noChangeAspect="1"/>
          </p:cNvPicPr>
          <p:nvPr/>
        </p:nvPicPr>
        <p:blipFill>
          <a:blip r:embed="rId3"/>
          <a:stretch>
            <a:fillRect/>
          </a:stretch>
        </p:blipFill>
        <p:spPr>
          <a:xfrm>
            <a:off x="7881257" y="2296884"/>
            <a:ext cx="3802743" cy="3810000"/>
          </a:xfrm>
          <a:prstGeom prst="rect">
            <a:avLst/>
          </a:prstGeom>
        </p:spPr>
      </p:pic>
    </p:spTree>
    <p:extLst>
      <p:ext uri="{BB962C8B-B14F-4D97-AF65-F5344CB8AC3E}">
        <p14:creationId xmlns:p14="http://schemas.microsoft.com/office/powerpoint/2010/main" val="331638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solidFill>
                <a:latin typeface="Open Sans"/>
              </a:rPr>
              <a:t>Team Coaching</a:t>
            </a:r>
            <a:endParaRPr lang="en-US" sz="4000" b="1" dirty="0">
              <a:solidFill>
                <a:schemeClr val="tx2"/>
              </a:solidFill>
              <a:latin typeface="Open Sans"/>
            </a:endParaRPr>
          </a:p>
        </p:txBody>
      </p:sp>
      <p:sp>
        <p:nvSpPr>
          <p:cNvPr id="11" name="Объект 3">
            <a:extLst>
              <a:ext uri="{FF2B5EF4-FFF2-40B4-BE49-F238E27FC236}">
                <a16:creationId xmlns:a16="http://schemas.microsoft.com/office/drawing/2014/main" id="{E9D555C7-55D7-5D49-B3F5-2D27E9EC05D5}"/>
              </a:ext>
            </a:extLst>
          </p:cNvPr>
          <p:cNvSpPr txBox="1">
            <a:spLocks/>
          </p:cNvSpPr>
          <p:nvPr/>
        </p:nvSpPr>
        <p:spPr>
          <a:xfrm>
            <a:off x="491817" y="1274435"/>
            <a:ext cx="6991109" cy="4860431"/>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a:solidFill>
                  <a:srgbClr val="00B0F0"/>
                </a:solidFill>
                <a:latin typeface="+mn-lt"/>
              </a:rPr>
              <a:t>Powerfull questions</a:t>
            </a:r>
          </a:p>
          <a:p>
            <a:endParaRPr lang="en-US" sz="2800" dirty="0">
              <a:solidFill>
                <a:srgbClr val="00B0F0"/>
              </a:solidFill>
              <a:latin typeface="+mn-lt"/>
              <a:cs typeface="Calibri"/>
            </a:endParaRPr>
          </a:p>
          <a:p>
            <a:r>
              <a:rPr lang="en-US" sz="1400">
                <a:ea typeface="+mj-lt"/>
                <a:cs typeface="+mj-lt"/>
              </a:rPr>
              <a:t>Powerful questions are open-ended and encourage discovery, deeper </a:t>
            </a:r>
            <a:r>
              <a:rPr lang="en-US" sz="1400" dirty="0">
                <a:ea typeface="+mj-lt"/>
                <a:cs typeface="+mj-lt"/>
              </a:rPr>
              <a:t>understanding, and new insights. They are curious and non-judgmental as they seek to further learning and </a:t>
            </a:r>
            <a:r>
              <a:rPr lang="en-US" sz="1400">
                <a:ea typeface="+mj-lt"/>
                <a:cs typeface="+mj-lt"/>
              </a:rPr>
              <a:t>connection.</a:t>
            </a:r>
            <a:endParaRPr lang="en-US" sz="1400">
              <a:cs typeface="Calibri Light"/>
            </a:endParaRPr>
          </a:p>
          <a:p>
            <a:endParaRPr lang="en-US" sz="1400" dirty="0">
              <a:latin typeface="Calibri Light"/>
              <a:cs typeface="Calibri Light"/>
            </a:endParaRPr>
          </a:p>
          <a:p>
            <a:pPr marL="342900" indent="-342900">
              <a:lnSpc>
                <a:spcPct val="150000"/>
              </a:lnSpc>
              <a:buFont typeface="Wingdings" pitchFamily="2" charset="2"/>
              <a:buChar char="ü"/>
            </a:pPr>
            <a:r>
              <a:rPr lang="en-US" sz="2000">
                <a:solidFill>
                  <a:schemeClr val="accent1">
                    <a:lumMod val="75000"/>
                  </a:schemeClr>
                </a:solidFill>
                <a:latin typeface="+mn-lt"/>
              </a:rPr>
              <a:t>What is the issue?</a:t>
            </a:r>
            <a:endParaRPr lang="en-US" sz="2000">
              <a:solidFill>
                <a:schemeClr val="accent1">
                  <a:lumMod val="75000"/>
                </a:schemeClr>
              </a:solidFill>
              <a:latin typeface="Calibri" panose="020F0502020204030204"/>
              <a:ea typeface="+mj-lt"/>
              <a:cs typeface="Calibri"/>
            </a:endParaRPr>
          </a:p>
          <a:p>
            <a:pPr marL="342900" indent="-342900">
              <a:lnSpc>
                <a:spcPct val="150000"/>
              </a:lnSpc>
              <a:buFont typeface="Wingdings" pitchFamily="2" charset="2"/>
              <a:buChar char="ü"/>
            </a:pPr>
            <a:r>
              <a:rPr lang="en-US" sz="2000">
                <a:solidFill>
                  <a:schemeClr val="accent1">
                    <a:lumMod val="75000"/>
                  </a:schemeClr>
                </a:solidFill>
                <a:latin typeface="+mn-lt"/>
              </a:rPr>
              <a:t>Why do you think it should be solved?</a:t>
            </a:r>
            <a:endParaRPr lang="en-US" sz="2000">
              <a:solidFill>
                <a:schemeClr val="accent1">
                  <a:lumMod val="75000"/>
                </a:schemeClr>
              </a:solidFill>
              <a:latin typeface="+mn-lt"/>
              <a:cs typeface="Calibri"/>
            </a:endParaRPr>
          </a:p>
          <a:p>
            <a:pPr marL="342900" indent="-342900">
              <a:lnSpc>
                <a:spcPct val="150000"/>
              </a:lnSpc>
              <a:buFont typeface="Wingdings" pitchFamily="2" charset="2"/>
              <a:buChar char="ü"/>
            </a:pPr>
            <a:r>
              <a:rPr lang="en-US" sz="2000">
                <a:solidFill>
                  <a:schemeClr val="accent1">
                    <a:lumMod val="75000"/>
                  </a:schemeClr>
                </a:solidFill>
                <a:latin typeface="+mn-lt"/>
              </a:rPr>
              <a:t>What support do you need to accomplish it? </a:t>
            </a:r>
          </a:p>
          <a:p>
            <a:pPr marL="342900" indent="-342900">
              <a:lnSpc>
                <a:spcPct val="150000"/>
              </a:lnSpc>
              <a:buFont typeface="Wingdings" pitchFamily="2" charset="2"/>
              <a:buChar char="ü"/>
            </a:pPr>
            <a:r>
              <a:rPr lang="en-US" sz="2000">
                <a:solidFill>
                  <a:schemeClr val="accent1">
                    <a:lumMod val="75000"/>
                  </a:schemeClr>
                </a:solidFill>
                <a:latin typeface="+mn-lt"/>
              </a:rPr>
              <a:t>What can stop you from achieving this goal? </a:t>
            </a:r>
            <a:endParaRPr lang="en-US" sz="2000">
              <a:solidFill>
                <a:schemeClr val="accent1">
                  <a:lumMod val="75000"/>
                </a:schemeClr>
              </a:solidFill>
              <a:cs typeface="Calibri Light"/>
            </a:endParaRPr>
          </a:p>
          <a:p>
            <a:pPr marL="342900" indent="-342900">
              <a:lnSpc>
                <a:spcPct val="150000"/>
              </a:lnSpc>
              <a:buFont typeface="Wingdings" pitchFamily="2" charset="2"/>
              <a:buChar char="ü"/>
            </a:pPr>
            <a:r>
              <a:rPr lang="en-US" sz="2000">
                <a:solidFill>
                  <a:schemeClr val="accent1">
                    <a:lumMod val="75000"/>
                  </a:schemeClr>
                </a:solidFill>
                <a:latin typeface="+mn-lt"/>
              </a:rPr>
              <a:t>Where do you go from here? </a:t>
            </a:r>
            <a:endParaRPr lang="en-US" sz="2000">
              <a:solidFill>
                <a:schemeClr val="accent1">
                  <a:lumMod val="75000"/>
                </a:schemeClr>
              </a:solidFill>
              <a:latin typeface="+mn-lt"/>
              <a:cs typeface="Calibri"/>
            </a:endParaRPr>
          </a:p>
          <a:p>
            <a:pPr marL="342900" indent="-342900">
              <a:lnSpc>
                <a:spcPct val="150000"/>
              </a:lnSpc>
              <a:buFont typeface="Wingdings" pitchFamily="2" charset="2"/>
              <a:buChar char="ü"/>
            </a:pPr>
            <a:r>
              <a:rPr lang="en-US" sz="2000">
                <a:solidFill>
                  <a:schemeClr val="accent1">
                    <a:lumMod val="75000"/>
                  </a:schemeClr>
                </a:solidFill>
                <a:latin typeface="+mn-lt"/>
              </a:rPr>
              <a:t>If you could do it over again, what would you do differently</a:t>
            </a:r>
          </a:p>
          <a:p>
            <a:pPr marL="342900" indent="-342900">
              <a:lnSpc>
                <a:spcPct val="150000"/>
              </a:lnSpc>
              <a:buFont typeface="Wingdings" pitchFamily="2" charset="2"/>
              <a:buChar char="ü"/>
            </a:pPr>
            <a:r>
              <a:rPr lang="en-US" sz="2000">
                <a:solidFill>
                  <a:schemeClr val="accent1">
                    <a:lumMod val="75000"/>
                  </a:schemeClr>
                </a:solidFill>
                <a:latin typeface="+mn-lt"/>
              </a:rPr>
              <a:t>What else?</a:t>
            </a:r>
            <a:endParaRPr lang="en-US" sz="2000">
              <a:solidFill>
                <a:schemeClr val="accent1">
                  <a:lumMod val="75000"/>
                </a:schemeClr>
              </a:solidFill>
              <a:latin typeface="+mn-lt"/>
              <a:cs typeface="Calibri" panose="020F0502020204030204"/>
            </a:endParaRPr>
          </a:p>
          <a:p>
            <a:pPr marL="342900" indent="-342900">
              <a:lnSpc>
                <a:spcPct val="150000"/>
              </a:lnSpc>
              <a:buFont typeface="Arial" pitchFamily="2" charset="2"/>
              <a:buChar char="•"/>
            </a:pPr>
            <a:endParaRPr lang="en-US" sz="2200" dirty="0">
              <a:latin typeface="Calibri Light"/>
              <a:cs typeface="Calibri Light"/>
            </a:endParaRPr>
          </a:p>
          <a:p>
            <a:pPr marL="342900" indent="-342900">
              <a:lnSpc>
                <a:spcPct val="150000"/>
              </a:lnSpc>
              <a:buChar char="ü"/>
            </a:pPr>
            <a:endParaRPr lang="en-US" sz="2200" dirty="0">
              <a:latin typeface="Calibri Light"/>
              <a:cs typeface="Calibri Light"/>
            </a:endParaRPr>
          </a:p>
          <a:p>
            <a:pPr marL="342900" indent="-342900">
              <a:lnSpc>
                <a:spcPct val="150000"/>
              </a:lnSpc>
              <a:buChar char="ü"/>
            </a:pPr>
            <a:endParaRPr lang="en-US" sz="2200" dirty="0">
              <a:solidFill>
                <a:srgbClr val="2F5597"/>
              </a:solidFill>
              <a:latin typeface="Calibri" panose="020F0502020204030204"/>
              <a:cs typeface="Calibri"/>
            </a:endParaRPr>
          </a:p>
          <a:p>
            <a:pPr>
              <a:lnSpc>
                <a:spcPct val="150000"/>
              </a:lnSpc>
              <a:buChar char="ü"/>
            </a:pPr>
            <a:endParaRPr lang="en-US" sz="2200" dirty="0">
              <a:solidFill>
                <a:srgbClr val="2F5597"/>
              </a:solidFill>
              <a:latin typeface="Calibri" panose="020F0502020204030204"/>
              <a:cs typeface="Calibri"/>
            </a:endParaRPr>
          </a:p>
          <a:p>
            <a:pPr>
              <a:lnSpc>
                <a:spcPct val="150000"/>
              </a:lnSpc>
              <a:buChar char="ü"/>
            </a:pPr>
            <a:endParaRPr lang="en-US" sz="2200" dirty="0">
              <a:solidFill>
                <a:srgbClr val="2F5597"/>
              </a:solidFill>
              <a:latin typeface="Calibri" panose="020F0502020204030204"/>
              <a:cs typeface="Calibri"/>
            </a:endParaRPr>
          </a:p>
          <a:p>
            <a:endParaRPr lang="en-GB" sz="1600">
              <a:latin typeface="Avenir Next" panose="020B0503020202020204" pitchFamily="34" charset="0"/>
            </a:endParaRPr>
          </a:p>
        </p:txBody>
      </p:sp>
      <p:pic>
        <p:nvPicPr>
          <p:cNvPr id="6" name="Picture 3" descr="A picture containing building, game, front, sitting&#10;&#10;Description automatically generated">
            <a:extLst>
              <a:ext uri="{FF2B5EF4-FFF2-40B4-BE49-F238E27FC236}">
                <a16:creationId xmlns:a16="http://schemas.microsoft.com/office/drawing/2014/main" id="{0832AEAB-E0B5-4D9A-A0D6-046E23174559}"/>
              </a:ext>
            </a:extLst>
          </p:cNvPr>
          <p:cNvPicPr>
            <a:picLocks noChangeAspect="1"/>
          </p:cNvPicPr>
          <p:nvPr/>
        </p:nvPicPr>
        <p:blipFill rotWithShape="1">
          <a:blip r:embed="rId3"/>
          <a:srcRect l="22331" r="-1" b="-1"/>
          <a:stretch/>
        </p:blipFill>
        <p:spPr>
          <a:xfrm rot="16200000">
            <a:off x="6444811" y="1111204"/>
            <a:ext cx="6858000" cy="4635591"/>
          </a:xfrm>
          <a:prstGeom prst="rect">
            <a:avLst/>
          </a:prstGeom>
          <a:effectLst/>
        </p:spPr>
      </p:pic>
    </p:spTree>
    <p:extLst>
      <p:ext uri="{BB962C8B-B14F-4D97-AF65-F5344CB8AC3E}">
        <p14:creationId xmlns:p14="http://schemas.microsoft.com/office/powerpoint/2010/main" val="96633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3" descr="A stack of flyers on a table&#10;&#10;Description automatically generated">
            <a:extLst>
              <a:ext uri="{FF2B5EF4-FFF2-40B4-BE49-F238E27FC236}">
                <a16:creationId xmlns:a16="http://schemas.microsoft.com/office/drawing/2014/main" id="{D14CC097-1F4D-44E4-BF01-6B5ACA783089}"/>
              </a:ext>
            </a:extLst>
          </p:cNvPr>
          <p:cNvPicPr>
            <a:picLocks noChangeAspect="1"/>
          </p:cNvPicPr>
          <p:nvPr/>
        </p:nvPicPr>
        <p:blipFill rotWithShape="1">
          <a:blip r:embed="rId3"/>
          <a:srcRect t="10179" b="14835"/>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112633B7-2215-4E75-8E32-7B8CDC269864}"/>
              </a:ext>
            </a:extLst>
          </p:cNvPr>
          <p:cNvSpPr/>
          <p:nvPr/>
        </p:nvSpPr>
        <p:spPr>
          <a:xfrm>
            <a:off x="0" y="50705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799881-B96F-4B39-9404-D11A3ADC0E62}"/>
              </a:ext>
            </a:extLst>
          </p:cNvPr>
          <p:cNvSpPr txBox="1"/>
          <p:nvPr/>
        </p:nvSpPr>
        <p:spPr>
          <a:xfrm>
            <a:off x="363415" y="753161"/>
            <a:ext cx="11465169" cy="1323439"/>
          </a:xfrm>
          <a:prstGeom prst="rect">
            <a:avLst/>
          </a:prstGeom>
          <a:noFill/>
        </p:spPr>
        <p:txBody>
          <a:bodyPr wrap="square" lIns="91440" tIns="45720" rIns="91440" bIns="45720" rtlCol="0" anchor="t">
            <a:spAutoFit/>
          </a:bodyPr>
          <a:lstStyle/>
          <a:p>
            <a:r>
              <a:rPr lang="en-US" sz="4800" b="1">
                <a:solidFill>
                  <a:schemeClr val="bg1">
                    <a:lumMod val="95000"/>
                  </a:schemeClr>
                </a:solidFill>
                <a:latin typeface="Avenir Next"/>
              </a:rPr>
              <a:t>Team Coaching</a:t>
            </a:r>
            <a:endParaRPr lang="en-US">
              <a:solidFill>
                <a:schemeClr val="bg1">
                  <a:lumMod val="95000"/>
                </a:schemeClr>
              </a:solidFill>
              <a:latin typeface="Avenir Next" panose="020B0503020202020204" pitchFamily="34" charset="0"/>
            </a:endParaRPr>
          </a:p>
          <a:p>
            <a:r>
              <a:rPr lang="en-US" sz="3200">
                <a:solidFill>
                  <a:schemeClr val="bg1">
                    <a:lumMod val="95000"/>
                  </a:schemeClr>
                </a:solidFill>
                <a:latin typeface="Avenir Next"/>
              </a:rPr>
              <a:t>Moving Motivators  (25-mins)</a:t>
            </a:r>
            <a:endParaRPr lang="en-US">
              <a:solidFill>
                <a:schemeClr val="bg1">
                  <a:lumMod val="95000"/>
                </a:schemeClr>
              </a:solidFill>
            </a:endParaRPr>
          </a:p>
        </p:txBody>
      </p:sp>
      <p:sp>
        <p:nvSpPr>
          <p:cNvPr id="3" name="Rectangle 2">
            <a:extLst>
              <a:ext uri="{FF2B5EF4-FFF2-40B4-BE49-F238E27FC236}">
                <a16:creationId xmlns:a16="http://schemas.microsoft.com/office/drawing/2014/main" id="{3CB03136-5C8E-496D-A86B-43AD54D3326E}"/>
              </a:ext>
            </a:extLst>
          </p:cNvPr>
          <p:cNvSpPr/>
          <p:nvPr/>
        </p:nvSpPr>
        <p:spPr>
          <a:xfrm>
            <a:off x="10409834" y="6319332"/>
            <a:ext cx="1691635" cy="369332"/>
          </a:xfrm>
          <a:prstGeom prst="rect">
            <a:avLst/>
          </a:prstGeom>
        </p:spPr>
        <p:txBody>
          <a:bodyPr wrap="square" lIns="91440" tIns="45720" rIns="91440" bIns="45720" anchor="t">
            <a:spAutoFit/>
          </a:bodyPr>
          <a:lstStyle/>
          <a:p>
            <a:r>
              <a:rPr lang="en-US" b="1">
                <a:solidFill>
                  <a:schemeClr val="bg1">
                    <a:lumMod val="95000"/>
                  </a:schemeClr>
                </a:solidFill>
                <a:latin typeface="Avenir Next"/>
              </a:rPr>
              <a:t>(Exercis 2.3)</a:t>
            </a:r>
          </a:p>
        </p:txBody>
      </p:sp>
    </p:spTree>
    <p:extLst>
      <p:ext uri="{BB962C8B-B14F-4D97-AF65-F5344CB8AC3E}">
        <p14:creationId xmlns:p14="http://schemas.microsoft.com/office/powerpoint/2010/main" val="946772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7F28DE-D5EF-0B4E-B09A-5AE626CCC0C3}"/>
              </a:ext>
            </a:extLst>
          </p:cNvPr>
          <p:cNvSpPr/>
          <p:nvPr/>
        </p:nvSpPr>
        <p:spPr>
          <a:xfrm>
            <a:off x="0" y="0"/>
            <a:ext cx="505743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226780" y="554698"/>
            <a:ext cx="11111105" cy="403885"/>
          </a:xfrm>
        </p:spPr>
        <p:txBody>
          <a:bodyPr>
            <a:normAutofit fontScale="90000"/>
          </a:bodyPr>
          <a:lstStyle/>
          <a:p>
            <a:r>
              <a:rPr lang="en-US" sz="4000" b="1" dirty="0">
                <a:solidFill>
                  <a:schemeClr val="bg1"/>
                </a:solidFill>
                <a:latin typeface="Avenir Next" panose="020B0503020202020204" pitchFamily="34" charset="0"/>
              </a:rPr>
              <a:t>Lesson Review</a:t>
            </a:r>
          </a:p>
        </p:txBody>
      </p:sp>
      <p:sp>
        <p:nvSpPr>
          <p:cNvPr id="5" name="Rectangle 4">
            <a:extLst>
              <a:ext uri="{FF2B5EF4-FFF2-40B4-BE49-F238E27FC236}">
                <a16:creationId xmlns:a16="http://schemas.microsoft.com/office/drawing/2014/main" id="{298B088A-7A2F-1448-B742-0F82B1824EB3}"/>
              </a:ext>
            </a:extLst>
          </p:cNvPr>
          <p:cNvSpPr/>
          <p:nvPr/>
        </p:nvSpPr>
        <p:spPr>
          <a:xfrm>
            <a:off x="5558439" y="6407680"/>
            <a:ext cx="6426097" cy="398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Объект 3">
            <a:extLst>
              <a:ext uri="{FF2B5EF4-FFF2-40B4-BE49-F238E27FC236}">
                <a16:creationId xmlns:a16="http://schemas.microsoft.com/office/drawing/2014/main" id="{B60041AB-F967-A443-A1CA-A4937D230E1D}"/>
              </a:ext>
            </a:extLst>
          </p:cNvPr>
          <p:cNvSpPr txBox="1">
            <a:spLocks/>
          </p:cNvSpPr>
          <p:nvPr/>
        </p:nvSpPr>
        <p:spPr>
          <a:xfrm>
            <a:off x="116418" y="1624781"/>
            <a:ext cx="4438771" cy="4860431"/>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spcAft>
                <a:spcPts val="1400"/>
              </a:spcAft>
              <a:buClr>
                <a:schemeClr val="bg1">
                  <a:lumMod val="95000"/>
                </a:schemeClr>
              </a:buClr>
              <a:buFont typeface="Wingdings" pitchFamily="2" charset="2"/>
              <a:buChar char="ü"/>
            </a:pPr>
            <a:r>
              <a:rPr lang="en-GB" sz="2000" b="1" dirty="0">
                <a:solidFill>
                  <a:srgbClr val="D6DCE4"/>
                </a:solidFill>
                <a:latin typeface="+mn-lt"/>
              </a:rPr>
              <a:t>Scrum Framework Overview</a:t>
            </a:r>
            <a:endParaRPr lang="en-US" sz="2000" b="1" dirty="0">
              <a:solidFill>
                <a:srgbClr val="D6DCE4"/>
              </a:solidFill>
              <a:latin typeface="+mn-lt"/>
            </a:endParaRPr>
          </a:p>
          <a:p>
            <a:pPr marL="342900" indent="-342900">
              <a:spcAft>
                <a:spcPts val="1400"/>
              </a:spcAft>
              <a:buClr>
                <a:schemeClr val="bg1">
                  <a:lumMod val="95000"/>
                </a:schemeClr>
              </a:buClr>
              <a:buFont typeface="Wingdings" pitchFamily="2" charset="2"/>
              <a:buChar char="ü"/>
            </a:pPr>
            <a:r>
              <a:rPr lang="en-GB" sz="2000" b="1" dirty="0">
                <a:solidFill>
                  <a:srgbClr val="D6DCE4"/>
                </a:solidFill>
                <a:latin typeface="+mn-lt"/>
              </a:rPr>
              <a:t>Being and Doing of Scrum Master </a:t>
            </a:r>
            <a:endParaRPr lang="en-US" sz="2000" b="1" dirty="0">
              <a:solidFill>
                <a:srgbClr val="D6DCE4"/>
              </a:solidFill>
              <a:latin typeface="+mn-lt"/>
            </a:endParaRPr>
          </a:p>
          <a:p>
            <a:pPr marL="342900" indent="-342900">
              <a:spcAft>
                <a:spcPts val="1400"/>
              </a:spcAft>
              <a:buClr>
                <a:schemeClr val="bg1">
                  <a:lumMod val="95000"/>
                </a:schemeClr>
              </a:buClr>
              <a:buFont typeface="Wingdings" pitchFamily="2" charset="2"/>
              <a:buChar char="ü"/>
            </a:pPr>
            <a:r>
              <a:rPr lang="en-GB" sz="2000" b="1" dirty="0">
                <a:solidFill>
                  <a:srgbClr val="D6DCE4"/>
                </a:solidFill>
                <a:latin typeface="+mn-lt"/>
              </a:rPr>
              <a:t>Scrum Master as Facilitator and Coach</a:t>
            </a:r>
            <a:endParaRPr lang="en-GB" sz="2000" b="1" dirty="0">
              <a:solidFill>
                <a:srgbClr val="D6DCE4"/>
              </a:solidFill>
              <a:latin typeface="+mn-lt"/>
              <a:cs typeface="Calibri" panose="020F0502020204030204"/>
            </a:endParaRPr>
          </a:p>
          <a:p>
            <a:endParaRPr lang="en-GB" sz="1600">
              <a:latin typeface="Avenir Next" panose="020B0503020202020204" pitchFamily="34" charset="0"/>
            </a:endParaRPr>
          </a:p>
        </p:txBody>
      </p:sp>
      <p:pic>
        <p:nvPicPr>
          <p:cNvPr id="6" name="Picture 6" descr="A close up of a sign&#10;&#10;Description automatically generated">
            <a:extLst>
              <a:ext uri="{FF2B5EF4-FFF2-40B4-BE49-F238E27FC236}">
                <a16:creationId xmlns:a16="http://schemas.microsoft.com/office/drawing/2014/main" id="{9DE4A7ED-C92A-4DDA-B082-4B0B87C15D1C}"/>
              </a:ext>
            </a:extLst>
          </p:cNvPr>
          <p:cNvPicPr>
            <a:picLocks noChangeAspect="1"/>
          </p:cNvPicPr>
          <p:nvPr/>
        </p:nvPicPr>
        <p:blipFill>
          <a:blip r:embed="rId3"/>
          <a:stretch>
            <a:fillRect/>
          </a:stretch>
        </p:blipFill>
        <p:spPr>
          <a:xfrm>
            <a:off x="5595257" y="1569870"/>
            <a:ext cx="6088743" cy="3885174"/>
          </a:xfrm>
          <a:prstGeom prst="rect">
            <a:avLst/>
          </a:prstGeom>
        </p:spPr>
      </p:pic>
      <p:sp>
        <p:nvSpPr>
          <p:cNvPr id="2" name="Rectangle 1">
            <a:extLst>
              <a:ext uri="{FF2B5EF4-FFF2-40B4-BE49-F238E27FC236}">
                <a16:creationId xmlns:a16="http://schemas.microsoft.com/office/drawing/2014/main" id="{CAC4BEDA-6EEC-4D26-8A5D-D519EEB1F14B}"/>
              </a:ext>
            </a:extLst>
          </p:cNvPr>
          <p:cNvSpPr/>
          <p:nvPr/>
        </p:nvSpPr>
        <p:spPr>
          <a:xfrm>
            <a:off x="10409834" y="6117435"/>
            <a:ext cx="1691635" cy="369332"/>
          </a:xfrm>
          <a:prstGeom prst="rect">
            <a:avLst/>
          </a:prstGeom>
        </p:spPr>
        <p:txBody>
          <a:bodyPr wrap="square" lIns="91440" tIns="45720" rIns="91440" bIns="45720" anchor="t">
            <a:spAutoFit/>
          </a:bodyPr>
          <a:lstStyle/>
          <a:p>
            <a:r>
              <a:rPr lang="en-US" b="1" dirty="0">
                <a:solidFill>
                  <a:schemeClr val="tx1">
                    <a:lumMod val="65000"/>
                    <a:lumOff val="35000"/>
                  </a:schemeClr>
                </a:solidFill>
                <a:latin typeface="Avenir Next"/>
              </a:rPr>
              <a:t>(Exercise 2.4)</a:t>
            </a:r>
            <a:endParaRPr lang="en-US">
              <a:solidFill>
                <a:schemeClr val="tx1">
                  <a:lumMod val="65000"/>
                  <a:lumOff val="35000"/>
                </a:schemeClr>
              </a:solidFill>
              <a:cs typeface="Calibri"/>
            </a:endParaRPr>
          </a:p>
        </p:txBody>
      </p:sp>
    </p:spTree>
    <p:extLst>
      <p:ext uri="{BB962C8B-B14F-4D97-AF65-F5344CB8AC3E}">
        <p14:creationId xmlns:p14="http://schemas.microsoft.com/office/powerpoint/2010/main" val="3506296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A picture containing person, person, holding, cutting&#10;&#10;Description automatically generated">
            <a:extLst>
              <a:ext uri="{FF2B5EF4-FFF2-40B4-BE49-F238E27FC236}">
                <a16:creationId xmlns:a16="http://schemas.microsoft.com/office/drawing/2014/main" id="{D43A938C-A947-4F30-BF3A-189B33304A92}"/>
              </a:ext>
            </a:extLst>
          </p:cNvPr>
          <p:cNvPicPr>
            <a:picLocks noChangeAspect="1"/>
          </p:cNvPicPr>
          <p:nvPr/>
        </p:nvPicPr>
        <p:blipFill rotWithShape="1">
          <a:blip r:embed="rId3"/>
          <a:srcRect t="9195" b="6218"/>
          <a:stretch/>
        </p:blipFill>
        <p:spPr>
          <a:xfrm>
            <a:off x="-1" y="10"/>
            <a:ext cx="12192000" cy="6857990"/>
          </a:xfrm>
          <a:prstGeom prst="rect">
            <a:avLst/>
          </a:prstGeom>
        </p:spPr>
      </p:pic>
      <p:sp>
        <p:nvSpPr>
          <p:cNvPr id="2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b="1"/>
              <a:t>Bootcamp Outline</a:t>
            </a:r>
          </a:p>
        </p:txBody>
      </p:sp>
      <p:cxnSp>
        <p:nvCxnSpPr>
          <p:cNvPr id="30" name="Straight Connector 29">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453B61DA-201D-42EB-AA04-A3C02093DE66}"/>
              </a:ext>
            </a:extLst>
          </p:cNvPr>
          <p:cNvSpPr/>
          <p:nvPr/>
        </p:nvSpPr>
        <p:spPr>
          <a:xfrm>
            <a:off x="584007" y="4059542"/>
            <a:ext cx="5031526" cy="564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Объект 3">
            <a:extLst>
              <a:ext uri="{FF2B5EF4-FFF2-40B4-BE49-F238E27FC236}">
                <a16:creationId xmlns:a16="http://schemas.microsoft.com/office/drawing/2014/main" id="{AB895A53-2CCA-4746-A391-2222B95E723B}"/>
              </a:ext>
            </a:extLst>
          </p:cNvPr>
          <p:cNvSpPr txBox="1">
            <a:spLocks/>
          </p:cNvSpPr>
          <p:nvPr/>
        </p:nvSpPr>
        <p:spPr>
          <a:xfrm>
            <a:off x="584886" y="3467366"/>
            <a:ext cx="6863140" cy="3208462"/>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
              </a:spcAft>
            </a:pPr>
            <a:r>
              <a:rPr lang="en-GB" sz="1400" b="1">
                <a:solidFill>
                  <a:schemeClr val="tx1"/>
                </a:solidFill>
                <a:latin typeface="Open Sans"/>
                <a:ea typeface="Open Sans" panose="020B0606030504020204" pitchFamily="34" charset="0"/>
                <a:cs typeface="Open Sans" panose="020B0606030504020204" pitchFamily="34" charset="0"/>
              </a:rPr>
              <a:t>Session 1. Agile Leadership</a:t>
            </a:r>
          </a:p>
          <a:p>
            <a:r>
              <a:rPr lang="en-GB" sz="1400">
                <a:solidFill>
                  <a:schemeClr val="tx1"/>
                </a:solidFill>
                <a:ea typeface="Open Sans Light" panose="020B0306030504020204" pitchFamily="34" charset="0"/>
                <a:cs typeface="Open Sans Light" panose="020B0306030504020204" pitchFamily="34" charset="0"/>
              </a:rPr>
              <a:t>Understanding the underlying forces that drive changes in business.</a:t>
            </a:r>
          </a:p>
          <a:p>
            <a:endParaRPr lang="en-GB" sz="1400">
              <a:solidFill>
                <a:schemeClr val="tx1"/>
              </a:solidFill>
              <a:latin typeface="Avenir Next" panose="020B0503020202020204" pitchFamily="34" charset="0"/>
            </a:endParaRPr>
          </a:p>
          <a:p>
            <a:r>
              <a:rPr lang="en-GB" sz="1400" b="1">
                <a:solidFill>
                  <a:schemeClr val="tx1"/>
                </a:solidFill>
                <a:latin typeface="Open Sans"/>
              </a:rPr>
              <a:t>Session 2.</a:t>
            </a:r>
            <a:r>
              <a:rPr lang="en-GB" sz="1400" b="1">
                <a:solidFill>
                  <a:schemeClr val="tx1"/>
                </a:solidFill>
                <a:latin typeface="Open Sans"/>
                <a:ea typeface="Open Sans" panose="020B0606030504020204" pitchFamily="34" charset="0"/>
                <a:cs typeface="Open Sans" panose="020B0606030504020204" pitchFamily="34" charset="0"/>
              </a:rPr>
              <a:t>  Scrum Master Role and Responsibilities </a:t>
            </a:r>
            <a:endParaRPr lang="en-GB" sz="1400" b="1">
              <a:solidFill>
                <a:schemeClr val="tx1"/>
              </a:solidFill>
              <a:latin typeface="Open Sans"/>
            </a:endParaRPr>
          </a:p>
          <a:p>
            <a:r>
              <a:rPr lang="en-GB" sz="1400">
                <a:solidFill>
                  <a:schemeClr val="tx1"/>
                </a:solidFill>
                <a:cs typeface="Calibri Light"/>
              </a:rPr>
              <a:t>Getting familiar with Scrum Framework and Scrum Master withing it</a:t>
            </a:r>
          </a:p>
          <a:p>
            <a:endParaRPr lang="en-GB" sz="1400">
              <a:solidFill>
                <a:schemeClr val="tx1"/>
              </a:solidFill>
              <a:latin typeface="Avenir Next" panose="020B0503020202020204" pitchFamily="34" charset="0"/>
            </a:endParaRPr>
          </a:p>
          <a:p>
            <a:r>
              <a:rPr lang="en-GB" sz="1400" b="1">
                <a:solidFill>
                  <a:schemeClr val="tx1"/>
                </a:solidFill>
                <a:latin typeface="Open Sans"/>
              </a:rPr>
              <a:t>Session</a:t>
            </a:r>
            <a:r>
              <a:rPr lang="en-GB" sz="1400" b="1" dirty="0">
                <a:solidFill>
                  <a:schemeClr val="tx1"/>
                </a:solidFill>
                <a:ea typeface="+mj-lt"/>
                <a:cs typeface="+mj-lt"/>
              </a:rPr>
              <a:t> </a:t>
            </a:r>
            <a:r>
              <a:rPr lang="en-GB" sz="1400" b="1">
                <a:solidFill>
                  <a:schemeClr val="tx1"/>
                </a:solidFill>
                <a:latin typeface="Open Sans"/>
                <a:ea typeface="Open Sans" panose="020B0606030504020204" pitchFamily="34" charset="0"/>
                <a:cs typeface="Open Sans" panose="020B0606030504020204" pitchFamily="34" charset="0"/>
              </a:rPr>
              <a:t>3. Product</a:t>
            </a:r>
            <a:r>
              <a:rPr lang="en-GB" sz="1400" b="1">
                <a:solidFill>
                  <a:schemeClr val="tx1"/>
                </a:solidFill>
                <a:latin typeface="Open Sans"/>
              </a:rPr>
              <a:t> Owner Role and Responsibilities </a:t>
            </a:r>
          </a:p>
          <a:p>
            <a:r>
              <a:rPr lang="en-GB" sz="1400">
                <a:solidFill>
                  <a:schemeClr val="tx1"/>
                </a:solidFill>
              </a:rPr>
              <a:t>Trying client-centric approach </a:t>
            </a:r>
            <a:endParaRPr lang="en-GB" sz="1400">
              <a:solidFill>
                <a:schemeClr val="tx1"/>
              </a:solidFill>
              <a:cs typeface="Calibri Light"/>
            </a:endParaRPr>
          </a:p>
          <a:p>
            <a:endParaRPr lang="en-GB" sz="1400">
              <a:solidFill>
                <a:schemeClr val="tx1"/>
              </a:solidFill>
              <a:latin typeface="Avenir Next" panose="020B0503020202020204" pitchFamily="34" charset="0"/>
            </a:endParaRPr>
          </a:p>
          <a:p>
            <a:pPr>
              <a:spcAft>
                <a:spcPts val="200"/>
              </a:spcAft>
            </a:pPr>
            <a:r>
              <a:rPr lang="en-GB" sz="1400" b="1">
                <a:solidFill>
                  <a:schemeClr val="tx1"/>
                </a:solidFill>
                <a:latin typeface="Open Sans"/>
              </a:rPr>
              <a:t>Session 4. DevOps</a:t>
            </a:r>
          </a:p>
          <a:p>
            <a:pPr>
              <a:spcAft>
                <a:spcPts val="200"/>
              </a:spcAft>
            </a:pPr>
            <a:r>
              <a:rPr lang="en-GB" sz="1400">
                <a:solidFill>
                  <a:schemeClr val="tx1"/>
                </a:solidFill>
                <a:ea typeface="+mj-lt"/>
                <a:cs typeface="+mj-lt"/>
              </a:rPr>
              <a:t>It's not technology, but culture</a:t>
            </a:r>
            <a:endParaRPr lang="en-GB">
              <a:solidFill>
                <a:schemeClr val="tx1"/>
              </a:solidFill>
            </a:endParaRPr>
          </a:p>
          <a:p>
            <a:pPr>
              <a:spcAft>
                <a:spcPts val="200"/>
              </a:spcAft>
            </a:pPr>
            <a:endParaRPr lang="en-GB" sz="1400" b="1" dirty="0">
              <a:solidFill>
                <a:schemeClr val="tx1"/>
              </a:solidFill>
              <a:latin typeface="Calibri Light"/>
              <a:cs typeface="Calibri Light"/>
            </a:endParaRPr>
          </a:p>
          <a:p>
            <a:pPr>
              <a:spcAft>
                <a:spcPts val="200"/>
              </a:spcAft>
            </a:pPr>
            <a:r>
              <a:rPr lang="en-GB" sz="1400" b="1">
                <a:solidFill>
                  <a:schemeClr val="tx1"/>
                </a:solidFill>
                <a:latin typeface="Open Sans"/>
              </a:rPr>
              <a:t>Session 5. Final Steps</a:t>
            </a:r>
          </a:p>
          <a:p>
            <a:pPr>
              <a:spcAft>
                <a:spcPts val="200"/>
              </a:spcAft>
            </a:pPr>
            <a:r>
              <a:rPr lang="en-GB" sz="1400">
                <a:solidFill>
                  <a:schemeClr val="tx1"/>
                </a:solidFill>
                <a:ea typeface="+mj-lt"/>
                <a:cs typeface="+mj-lt"/>
              </a:rPr>
              <a:t>Let's sum up</a:t>
            </a:r>
            <a:r>
              <a:rPr lang="en-GB" sz="1400" dirty="0">
                <a:solidFill>
                  <a:schemeClr val="tx1">
                    <a:lumMod val="75000"/>
                    <a:lumOff val="25000"/>
                  </a:schemeClr>
                </a:solidFill>
                <a:ea typeface="+mj-lt"/>
                <a:cs typeface="+mj-lt"/>
              </a:rPr>
              <a:t> </a:t>
            </a:r>
            <a:endParaRPr lang="en-GB" dirty="0">
              <a:solidFill>
                <a:schemeClr val="tx1">
                  <a:lumMod val="75000"/>
                  <a:lumOff val="25000"/>
                </a:schemeClr>
              </a:solidFill>
              <a:ea typeface="+mj-lt"/>
              <a:cs typeface="+mj-lt"/>
            </a:endParaRPr>
          </a:p>
          <a:p>
            <a:endParaRPr lang="en-GB" sz="1400">
              <a:solidFill>
                <a:schemeClr val="tx1"/>
              </a:solidFill>
              <a:latin typeface="Calibri Light" panose="020F0302020204030204"/>
              <a:cs typeface="Calibri Light"/>
            </a:endParaRPr>
          </a:p>
          <a:p>
            <a:pPr>
              <a:spcAft>
                <a:spcPts val="200"/>
              </a:spcAft>
            </a:pPr>
            <a:endParaRPr lang="en-GB" sz="1400" b="1" dirty="0">
              <a:solidFill>
                <a:schemeClr val="tx1"/>
              </a:solidFill>
              <a:latin typeface="Open Sans"/>
              <a:cs typeface="Calibri Light"/>
            </a:endParaRPr>
          </a:p>
        </p:txBody>
      </p:sp>
    </p:spTree>
    <p:extLst>
      <p:ext uri="{BB962C8B-B14F-4D97-AF65-F5344CB8AC3E}">
        <p14:creationId xmlns:p14="http://schemas.microsoft.com/office/powerpoint/2010/main" val="3788640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5D416-32E9-4E48-8AE3-27679143502B}"/>
              </a:ext>
            </a:extLst>
          </p:cNvPr>
          <p:cNvSpPr/>
          <p:nvPr/>
        </p:nvSpPr>
        <p:spPr>
          <a:xfrm>
            <a:off x="4346696" y="612648"/>
            <a:ext cx="7818825" cy="5632704"/>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15C71896-4B41-8B4B-A5AF-1579C83E9B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321" y="1105923"/>
            <a:ext cx="3417574" cy="5170744"/>
          </a:xfrm>
          <a:prstGeom prst="rect">
            <a:avLst/>
          </a:prstGeom>
        </p:spPr>
      </p:pic>
      <p:sp>
        <p:nvSpPr>
          <p:cNvPr id="13" name="Объект 3">
            <a:extLst>
              <a:ext uri="{FF2B5EF4-FFF2-40B4-BE49-F238E27FC236}">
                <a16:creationId xmlns:a16="http://schemas.microsoft.com/office/drawing/2014/main" id="{29A7CBD1-E6B7-AD4A-A3EC-AD1848D4D062}"/>
              </a:ext>
            </a:extLst>
          </p:cNvPr>
          <p:cNvSpPr txBox="1">
            <a:spLocks/>
          </p:cNvSpPr>
          <p:nvPr/>
        </p:nvSpPr>
        <p:spPr>
          <a:xfrm>
            <a:off x="4672877" y="1109297"/>
            <a:ext cx="7492643" cy="5148468"/>
          </a:xfrm>
          <a:prstGeom prst="rect">
            <a:avLst/>
          </a:prstGeom>
        </p:spPr>
        <p:txBody>
          <a:bodyPr vert="horz" wrap="square" lIns="91440" tIns="45720" rIns="91440" bIns="45720" rtlCol="0" anchor="t">
            <a:norm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400" b="1" dirty="0">
              <a:solidFill>
                <a:schemeClr val="tx2"/>
              </a:solidFill>
              <a:latin typeface="Open Sans"/>
              <a:ea typeface="Open Sans Light" panose="020B0306030504020204" pitchFamily="34" charset="0"/>
              <a:cs typeface="Open Sans Light" panose="020B0306030504020204" pitchFamily="34" charset="0"/>
            </a:endParaRPr>
          </a:p>
          <a:p>
            <a:pPr indent="-212725"/>
            <a:r>
              <a:rPr lang="en-GB" sz="2400" b="1" dirty="0">
                <a:solidFill>
                  <a:schemeClr val="tx2"/>
                </a:solidFill>
                <a:latin typeface="Open Sans"/>
              </a:rPr>
              <a:t>Agile in Context and the Scrum Framework </a:t>
            </a:r>
            <a:endParaRPr lang="en-US" sz="2400" b="1" dirty="0">
              <a:solidFill>
                <a:schemeClr val="tx2"/>
              </a:solidFill>
              <a:latin typeface="Open Sans"/>
            </a:endParaRPr>
          </a:p>
          <a:p>
            <a:pPr>
              <a:spcAft>
                <a:spcPts val="200"/>
              </a:spcAft>
            </a:pPr>
            <a:r>
              <a:rPr lang="en-GB" sz="2000" dirty="0">
                <a:solidFill>
                  <a:schemeClr val="tx2"/>
                </a:solidFill>
                <a:latin typeface="Open Sans Light"/>
              </a:rPr>
              <a:t>Find out how Scrum values and principles reveal itself through Scrum practices</a:t>
            </a:r>
          </a:p>
          <a:p>
            <a:pPr>
              <a:spcAft>
                <a:spcPts val="200"/>
              </a:spcAft>
            </a:pPr>
            <a:endParaRPr lang="en-GB" sz="2400" dirty="0">
              <a:latin typeface="Open Sans" panose="020B0606030504020204" pitchFamily="34" charset="0"/>
              <a:ea typeface="Open Sans" panose="020B0606030504020204" pitchFamily="34" charset="0"/>
              <a:cs typeface="Open Sans" panose="020B0606030504020204" pitchFamily="34" charset="0"/>
            </a:endParaRPr>
          </a:p>
          <a:p>
            <a:pPr>
              <a:spcAft>
                <a:spcPts val="200"/>
              </a:spcAft>
            </a:pPr>
            <a:r>
              <a:rPr lang="en-GB" sz="2400" b="1" dirty="0">
                <a:solidFill>
                  <a:schemeClr val="tx2"/>
                </a:solidFill>
                <a:latin typeface="Open Sans"/>
              </a:rPr>
              <a:t>Being and Doing of Scrum Master</a:t>
            </a:r>
            <a:r>
              <a:rPr lang="en-GB" sz="2400" dirty="0">
                <a:ea typeface="+mj-lt"/>
                <a:cs typeface="+mj-lt"/>
              </a:rPr>
              <a:t> </a:t>
            </a:r>
          </a:p>
          <a:p>
            <a:pPr>
              <a:spcAft>
                <a:spcPts val="200"/>
              </a:spcAft>
            </a:pPr>
            <a:r>
              <a:rPr lang="en-GB" sz="2000" dirty="0">
                <a:solidFill>
                  <a:schemeClr val="tx2"/>
                </a:solidFill>
                <a:latin typeface="Open Sans Light"/>
                <a:ea typeface="Open Sans Light" panose="020B0306030504020204" pitchFamily="34" charset="0"/>
                <a:cs typeface="Open Sans Light" panose="020B0306030504020204" pitchFamily="34" charset="0"/>
              </a:rPr>
              <a:t>Learn about Scrum Master identity and daily activities</a:t>
            </a:r>
          </a:p>
          <a:p>
            <a:endParaRPr lang="en-GB" sz="2400" b="1" dirty="0">
              <a:solidFill>
                <a:schemeClr val="tx2"/>
              </a:solidFill>
              <a:latin typeface="Open Sans"/>
            </a:endParaRPr>
          </a:p>
          <a:p>
            <a:pPr>
              <a:spcAft>
                <a:spcPts val="200"/>
              </a:spcAft>
            </a:pPr>
            <a:r>
              <a:rPr lang="en-GB" sz="2400" b="1" dirty="0">
                <a:solidFill>
                  <a:schemeClr val="tx2"/>
                </a:solidFill>
                <a:latin typeface="Open Sans"/>
              </a:rPr>
              <a:t>Scrum Master as Facilitator</a:t>
            </a:r>
          </a:p>
          <a:p>
            <a:pPr>
              <a:spcAft>
                <a:spcPts val="200"/>
              </a:spcAft>
            </a:pPr>
            <a:r>
              <a:rPr lang="en-GB" sz="2000" dirty="0">
                <a:solidFill>
                  <a:schemeClr val="tx2"/>
                </a:solidFill>
                <a:latin typeface="Open Sans Light"/>
              </a:rPr>
              <a:t>Study facilitation tips and techniques</a:t>
            </a:r>
          </a:p>
          <a:p>
            <a:pPr>
              <a:spcAft>
                <a:spcPts val="200"/>
              </a:spcAft>
            </a:pPr>
            <a:endParaRPr lang="en-GB" sz="2000" dirty="0">
              <a:solidFill>
                <a:schemeClr val="tx2"/>
              </a:solidFill>
              <a:latin typeface="Open Sans Light"/>
              <a:cs typeface="Calibri Light" panose="020F0302020204030204"/>
            </a:endParaRPr>
          </a:p>
          <a:p>
            <a:pPr>
              <a:spcAft>
                <a:spcPts val="200"/>
              </a:spcAft>
            </a:pPr>
            <a:r>
              <a:rPr lang="en-GB" sz="2400" b="1" dirty="0">
                <a:solidFill>
                  <a:schemeClr val="tx2"/>
                </a:solidFill>
                <a:latin typeface="Open Sans"/>
              </a:rPr>
              <a:t>Scrum Master as a coach</a:t>
            </a:r>
          </a:p>
          <a:p>
            <a:r>
              <a:rPr lang="en-GB" sz="2000" dirty="0">
                <a:solidFill>
                  <a:schemeClr val="tx2"/>
                </a:solidFill>
                <a:latin typeface="Open Sans Light"/>
              </a:rPr>
              <a:t>Get familiar with team coaching </a:t>
            </a:r>
          </a:p>
        </p:txBody>
      </p:sp>
      <p:sp>
        <p:nvSpPr>
          <p:cNvPr id="2" name="TextBox 1">
            <a:extLst>
              <a:ext uri="{FF2B5EF4-FFF2-40B4-BE49-F238E27FC236}">
                <a16:creationId xmlns:a16="http://schemas.microsoft.com/office/drawing/2014/main" id="{21F3C8D6-0946-8B49-A5FA-CF6BBEC6D0C4}"/>
              </a:ext>
            </a:extLst>
          </p:cNvPr>
          <p:cNvSpPr txBox="1"/>
          <p:nvPr/>
        </p:nvSpPr>
        <p:spPr>
          <a:xfrm>
            <a:off x="599607" y="629595"/>
            <a:ext cx="3327254" cy="934963"/>
          </a:xfrm>
          <a:prstGeom prst="rect">
            <a:avLst/>
          </a:prstGeom>
          <a:solidFill>
            <a:schemeClr val="bg1"/>
          </a:solidFill>
        </p:spPr>
        <p:txBody>
          <a:bodyPr wrap="square" lIns="91440" tIns="45720" rIns="91440" bIns="45720" rtlCol="0" anchor="t">
            <a:spAutoFit/>
          </a:bodyPr>
          <a:lstStyle/>
          <a:p>
            <a:r>
              <a:rPr lang="en-US" sz="5400" b="1">
                <a:solidFill>
                  <a:schemeClr val="tx2">
                    <a:lumMod val="75000"/>
                  </a:schemeClr>
                </a:solidFill>
                <a:latin typeface="Avenir Next"/>
              </a:rPr>
              <a:t>Session 2</a:t>
            </a:r>
            <a:endParaRPr lang="en-US" sz="5400" b="1">
              <a:solidFill>
                <a:schemeClr val="tx2">
                  <a:lumMod val="75000"/>
                </a:schemeClr>
              </a:solidFill>
              <a:latin typeface="Avenir Next" panose="020B0503020202020204" pitchFamily="34" charset="0"/>
            </a:endParaRPr>
          </a:p>
        </p:txBody>
      </p:sp>
      <p:sp>
        <p:nvSpPr>
          <p:cNvPr id="3" name="Rectangle 2">
            <a:extLst>
              <a:ext uri="{FF2B5EF4-FFF2-40B4-BE49-F238E27FC236}">
                <a16:creationId xmlns:a16="http://schemas.microsoft.com/office/drawing/2014/main" id="{AD0A995D-C81C-D44F-B14D-8F434E9F8006}"/>
              </a:ext>
            </a:extLst>
          </p:cNvPr>
          <p:cNvSpPr/>
          <p:nvPr/>
        </p:nvSpPr>
        <p:spPr>
          <a:xfrm>
            <a:off x="518321" y="1564558"/>
            <a:ext cx="316777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130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8DFC2E-DEBA-CD4D-8C21-4A8B1A2E9D28}"/>
              </a:ext>
            </a:extLst>
          </p:cNvPr>
          <p:cNvSpPr/>
          <p:nvPr/>
        </p:nvSpPr>
        <p:spPr>
          <a:xfrm>
            <a:off x="8866252" y="3980480"/>
            <a:ext cx="3325748" cy="2294976"/>
          </a:xfrm>
          <a:prstGeom prst="rect">
            <a:avLst/>
          </a:prstGeom>
          <a:solidFill>
            <a:schemeClr val="tx2">
              <a:lumMod val="20000"/>
              <a:lumOff val="8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75D416-32E9-4E48-8AE3-27679143502B}"/>
              </a:ext>
            </a:extLst>
          </p:cNvPr>
          <p:cNvSpPr/>
          <p:nvPr/>
        </p:nvSpPr>
        <p:spPr>
          <a:xfrm>
            <a:off x="8861972" y="938784"/>
            <a:ext cx="3340125" cy="288462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automatically generated">
            <a:extLst>
              <a:ext uri="{FF2B5EF4-FFF2-40B4-BE49-F238E27FC236}">
                <a16:creationId xmlns:a16="http://schemas.microsoft.com/office/drawing/2014/main" id="{0F175C85-B477-1C42-B103-2701A06CA4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79" y="2162031"/>
            <a:ext cx="3423374" cy="3042999"/>
          </a:xfrm>
          <a:prstGeom prst="rect">
            <a:avLst/>
          </a:prstGeom>
        </p:spPr>
      </p:pic>
      <p:sp>
        <p:nvSpPr>
          <p:cNvPr id="4" name="TextBox 3">
            <a:extLst>
              <a:ext uri="{FF2B5EF4-FFF2-40B4-BE49-F238E27FC236}">
                <a16:creationId xmlns:a16="http://schemas.microsoft.com/office/drawing/2014/main" id="{C01E60C4-18FD-5C43-82A4-8A534BB66963}"/>
              </a:ext>
            </a:extLst>
          </p:cNvPr>
          <p:cNvSpPr txBox="1"/>
          <p:nvPr/>
        </p:nvSpPr>
        <p:spPr>
          <a:xfrm>
            <a:off x="430202" y="338619"/>
            <a:ext cx="5665797" cy="1077218"/>
          </a:xfrm>
          <a:prstGeom prst="rect">
            <a:avLst/>
          </a:prstGeom>
          <a:noFill/>
        </p:spPr>
        <p:txBody>
          <a:bodyPr wrap="square" lIns="91440" tIns="45720" rIns="91440" bIns="45720" rtlCol="0" anchor="t">
            <a:spAutoFit/>
          </a:bodyPr>
          <a:lstStyle/>
          <a:p>
            <a:r>
              <a:rPr lang="en-US" sz="3600" b="1">
                <a:solidFill>
                  <a:schemeClr val="tx2">
                    <a:lumMod val="75000"/>
                  </a:schemeClr>
                </a:solidFill>
                <a:latin typeface="Avenir Next"/>
              </a:rPr>
              <a:t>Student Guide </a:t>
            </a:r>
            <a:endParaRPr lang="en-US" sz="3600" b="1">
              <a:solidFill>
                <a:schemeClr val="tx2">
                  <a:lumMod val="75000"/>
                </a:schemeClr>
              </a:solidFill>
              <a:latin typeface="Avenir Next" panose="020B0503020202020204" pitchFamily="34" charset="0"/>
            </a:endParaRPr>
          </a:p>
          <a:p>
            <a:r>
              <a:rPr lang="en-US" sz="2800">
                <a:solidFill>
                  <a:srgbClr val="00B0F0"/>
                </a:solidFill>
                <a:latin typeface="+mj-lt"/>
              </a:rPr>
              <a:t>Session 2</a:t>
            </a:r>
          </a:p>
        </p:txBody>
      </p:sp>
      <p:sp>
        <p:nvSpPr>
          <p:cNvPr id="5" name="TextBox 4">
            <a:extLst>
              <a:ext uri="{FF2B5EF4-FFF2-40B4-BE49-F238E27FC236}">
                <a16:creationId xmlns:a16="http://schemas.microsoft.com/office/drawing/2014/main" id="{DBE3A5B2-D7B0-0649-A464-43A9407F9B5E}"/>
              </a:ext>
            </a:extLst>
          </p:cNvPr>
          <p:cNvSpPr txBox="1"/>
          <p:nvPr/>
        </p:nvSpPr>
        <p:spPr>
          <a:xfrm>
            <a:off x="3755137" y="1198548"/>
            <a:ext cx="4778353" cy="5478423"/>
          </a:xfrm>
          <a:prstGeom prst="rect">
            <a:avLst/>
          </a:prstGeom>
          <a:noFill/>
        </p:spPr>
        <p:txBody>
          <a:bodyPr wrap="square" lIns="91440" tIns="45720" rIns="91440" bIns="45720" rtlCol="0" anchor="t">
            <a:spAutoFit/>
          </a:bodyPr>
          <a:lstStyle/>
          <a:p>
            <a:r>
              <a:rPr lang="en-US" sz="2400" b="1" dirty="0">
                <a:solidFill>
                  <a:schemeClr val="tx2">
                    <a:lumMod val="75000"/>
                  </a:schemeClr>
                </a:solidFill>
                <a:latin typeface="Avenir Next"/>
              </a:rPr>
              <a:t>Additional Materials: </a:t>
            </a:r>
          </a:p>
          <a:p>
            <a:endParaRPr lang="en-US"/>
          </a:p>
          <a:p>
            <a:endParaRPr lang="en-US"/>
          </a:p>
          <a:p>
            <a:r>
              <a:rPr lang="en-US" sz="1400" dirty="0">
                <a:latin typeface="Calibri"/>
                <a:cs typeface="Calibri"/>
              </a:rPr>
              <a:t>1.    Scrum Framework</a:t>
            </a:r>
          </a:p>
          <a:p>
            <a:pPr marL="171450" indent="-171450">
              <a:buFont typeface="Arial"/>
              <a:buChar char="•"/>
            </a:pPr>
            <a:r>
              <a:rPr lang="en-US" sz="1200" dirty="0">
                <a:latin typeface="Calibri"/>
                <a:cs typeface="Calibri"/>
              </a:rPr>
              <a:t>Definition of Scrum. Scrum guide</a:t>
            </a:r>
            <a:r>
              <a:rPr lang="en-US" sz="1400" dirty="0">
                <a:latin typeface="Calibri"/>
                <a:cs typeface="Calibri"/>
              </a:rPr>
              <a:t> </a:t>
            </a:r>
          </a:p>
          <a:p>
            <a:r>
              <a:rPr lang="en-US" sz="1200" dirty="0">
                <a:latin typeface="Calibri"/>
                <a:cs typeface="Calibri"/>
                <a:hlinkClick r:id="rId4">
                  <a:extLst>
                    <a:ext uri="{A12FA001-AC4F-418D-AE19-62706E023703}">
                      <ahyp:hlinkClr xmlns:ahyp="http://schemas.microsoft.com/office/drawing/2018/hyperlinkcolor" val="tx"/>
                    </a:ext>
                  </a:extLst>
                </a:hlinkClick>
              </a:rPr>
              <a:t>https://www.scrumguides.org/scrum-guide.html</a:t>
            </a:r>
            <a:r>
              <a:rPr lang="en-US" sz="1200" dirty="0">
                <a:latin typeface="Calibri"/>
                <a:cs typeface="Calibri"/>
              </a:rPr>
              <a:t> </a:t>
            </a:r>
            <a:endParaRPr lang="en-US"/>
          </a:p>
          <a:p>
            <a:pPr marL="171450" indent="-171450">
              <a:buFont typeface="Arial"/>
              <a:buChar char="•"/>
            </a:pPr>
            <a:r>
              <a:rPr lang="en-US" sz="1200" dirty="0">
                <a:latin typeface="Calibri"/>
                <a:ea typeface="+mn-lt"/>
                <a:cs typeface="Calibri"/>
              </a:rPr>
              <a:t>Scrum open assessments </a:t>
            </a:r>
          </a:p>
          <a:p>
            <a:r>
              <a:rPr lang="en-US" sz="1200" dirty="0">
                <a:ea typeface="+mn-lt"/>
                <a:cs typeface="+mn-lt"/>
                <a:hlinkClick r:id="rId5"/>
              </a:rPr>
              <a:t>https://www.scrum.org/open-assessments</a:t>
            </a:r>
            <a:r>
              <a:rPr lang="en-US" sz="1200" dirty="0">
                <a:ea typeface="+mn-lt"/>
                <a:cs typeface="+mn-lt"/>
              </a:rPr>
              <a:t> </a:t>
            </a:r>
            <a:endParaRPr lang="en-US" sz="1200" dirty="0"/>
          </a:p>
          <a:p>
            <a:endParaRPr lang="en-US" sz="1200" dirty="0">
              <a:latin typeface="Open Sans"/>
              <a:cs typeface="Calibri"/>
            </a:endParaRPr>
          </a:p>
          <a:p>
            <a:pPr marL="228600" indent="-228600">
              <a:buAutoNum type="arabicPeriod"/>
            </a:pPr>
            <a:endParaRPr lang="en-US" sz="1200" dirty="0">
              <a:latin typeface="Open Sans"/>
              <a:cs typeface="Calibri"/>
            </a:endParaRPr>
          </a:p>
          <a:p>
            <a:r>
              <a:rPr lang="en-US" sz="1400" dirty="0">
                <a:latin typeface="Calibri"/>
                <a:cs typeface="Calibri"/>
              </a:rPr>
              <a:t>2.    Team Facilitation </a:t>
            </a:r>
          </a:p>
          <a:p>
            <a:pPr marL="171450" indent="-171450">
              <a:buFont typeface="Arial"/>
              <a:buChar char="•"/>
            </a:pPr>
            <a:r>
              <a:rPr lang="en-US" sz="1200" dirty="0">
                <a:latin typeface="Calibri"/>
                <a:cs typeface="Calibri"/>
              </a:rPr>
              <a:t>Recipes for Retros </a:t>
            </a:r>
            <a:r>
              <a:rPr lang="en-US" sz="1200" dirty="0">
                <a:latin typeface="Calibri"/>
                <a:cs typeface="Calibri"/>
                <a:hlinkClick r:id="rId6">
                  <a:extLst>
                    <a:ext uri="{A12FA001-AC4F-418D-AE19-62706E023703}">
                      <ahyp:hlinkClr xmlns:ahyp="http://schemas.microsoft.com/office/drawing/2018/hyperlinkcolor" val="tx"/>
                    </a:ext>
                  </a:extLst>
                </a:hlinkClick>
              </a:rPr>
              <a:t>https://retromat.org</a:t>
            </a:r>
            <a:r>
              <a:rPr lang="en-US" sz="1200" dirty="0">
                <a:latin typeface="Calibri"/>
                <a:cs typeface="Calibri"/>
              </a:rPr>
              <a:t> </a:t>
            </a:r>
            <a:endParaRPr lang="en-US" sz="1200">
              <a:latin typeface="Calibri"/>
              <a:cs typeface="Calibri"/>
            </a:endParaRPr>
          </a:p>
          <a:p>
            <a:pPr marL="171450" indent="-171450">
              <a:buFont typeface="Arial"/>
              <a:buChar char="•"/>
            </a:pPr>
            <a:r>
              <a:rPr lang="en-US" sz="1200" dirty="0">
                <a:latin typeface="Calibri"/>
                <a:cs typeface="Calibri"/>
              </a:rPr>
              <a:t>Gamification of team activities  </a:t>
            </a:r>
            <a:r>
              <a:rPr lang="en-US" sz="1200" dirty="0">
                <a:latin typeface="Calibri"/>
                <a:cs typeface="Calibri"/>
                <a:hlinkClick r:id="rId7">
                  <a:extLst>
                    <a:ext uri="{A12FA001-AC4F-418D-AE19-62706E023703}">
                      <ahyp:hlinkClr xmlns:ahyp="http://schemas.microsoft.com/office/drawing/2018/hyperlinkcolor" val="tx"/>
                    </a:ext>
                  </a:extLst>
                </a:hlinkClick>
              </a:rPr>
              <a:t>https://www.tastycupcakes.org</a:t>
            </a:r>
            <a:r>
              <a:rPr lang="en-US" sz="1200" dirty="0">
                <a:latin typeface="Calibri"/>
                <a:cs typeface="Calibri"/>
              </a:rPr>
              <a:t> </a:t>
            </a:r>
            <a:endParaRPr lang="en-US" sz="1200">
              <a:latin typeface="Calibri"/>
              <a:cs typeface="Calibri"/>
            </a:endParaRPr>
          </a:p>
          <a:p>
            <a:endParaRPr lang="en-US"/>
          </a:p>
          <a:p>
            <a:r>
              <a:rPr lang="en-US" sz="1400" dirty="0">
                <a:latin typeface="Calibri"/>
                <a:cs typeface="Calibri"/>
              </a:rPr>
              <a:t>3.     Team Coaching</a:t>
            </a:r>
          </a:p>
          <a:p>
            <a:pPr marL="171450" indent="-171450">
              <a:buFont typeface="Arial"/>
              <a:buChar char="•"/>
            </a:pPr>
            <a:r>
              <a:rPr lang="en-US" sz="1200" dirty="0">
                <a:latin typeface="Calibri"/>
                <a:cs typeface="Calibri"/>
              </a:rPr>
              <a:t>Recommended literature – Coaching Agile Team </a:t>
            </a:r>
            <a:r>
              <a:rPr lang="en-US" sz="1200" dirty="0">
                <a:latin typeface="Calibri"/>
                <a:cs typeface="Calibri"/>
                <a:hlinkClick r:id="rId8">
                  <a:extLst>
                    <a:ext uri="{A12FA001-AC4F-418D-AE19-62706E023703}">
                      <ahyp:hlinkClr xmlns:ahyp="http://schemas.microsoft.com/office/drawing/2018/hyperlinkcolor" val="tx"/>
                    </a:ext>
                  </a:extLst>
                </a:hlinkClick>
              </a:rPr>
              <a:t>https://www.goodreads.com/book/show/8337919-coaching-agile-teams</a:t>
            </a:r>
            <a:r>
              <a:rPr lang="en-US" sz="1200" dirty="0">
                <a:latin typeface="Calibri"/>
                <a:cs typeface="Calibri"/>
              </a:rPr>
              <a:t> </a:t>
            </a:r>
            <a:endParaRPr lang="en-US"/>
          </a:p>
          <a:p>
            <a:pPr marL="171450" indent="-171450">
              <a:buFont typeface="Arial"/>
              <a:buChar char="•"/>
            </a:pPr>
            <a:r>
              <a:rPr lang="en-US" sz="1200">
                <a:latin typeface="Calibri"/>
                <a:cs typeface="Calibri"/>
              </a:rPr>
              <a:t>Actionable awareness - unlock your influence  </a:t>
            </a:r>
            <a:r>
              <a:rPr lang="en-US" sz="1200" dirty="0">
                <a:ea typeface="+mn-lt"/>
                <a:cs typeface="+mn-lt"/>
                <a:hlinkClick r:id="rId9"/>
              </a:rPr>
              <a:t>https://youtu.be/VcGcL25FMlU</a:t>
            </a:r>
            <a:r>
              <a:rPr lang="en-US" sz="1200" dirty="0">
                <a:ea typeface="+mn-lt"/>
                <a:cs typeface="+mn-lt"/>
              </a:rPr>
              <a:t> </a:t>
            </a:r>
          </a:p>
          <a:p>
            <a:pPr marL="342900" indent="-342900">
              <a:buFontTx/>
              <a:buAutoNum type="arabicPeriod"/>
            </a:pPr>
            <a:endParaRPr lang="en-US"/>
          </a:p>
          <a:p>
            <a:pPr marL="342900" indent="-342900">
              <a:buFont typeface="Open Sans Light"/>
              <a:buAutoNum type="arabicPeriod"/>
            </a:pPr>
            <a:endParaRPr lang="en-US"/>
          </a:p>
          <a:p>
            <a:pPr marL="342900" indent="-342900">
              <a:buFont typeface="Open Sans Light"/>
              <a:buAutoNum type="arabicPeriod"/>
            </a:pPr>
            <a:endParaRPr lang="en-US"/>
          </a:p>
          <a:p>
            <a:pPr marL="342900" indent="-342900">
              <a:buFont typeface="Open Sans Light"/>
              <a:buAutoNum type="arabicPeriod"/>
            </a:pPr>
            <a:endParaRPr lang="en-US"/>
          </a:p>
        </p:txBody>
      </p:sp>
      <p:sp>
        <p:nvSpPr>
          <p:cNvPr id="9" name="TextBox 8">
            <a:extLst>
              <a:ext uri="{FF2B5EF4-FFF2-40B4-BE49-F238E27FC236}">
                <a16:creationId xmlns:a16="http://schemas.microsoft.com/office/drawing/2014/main" id="{3752AF00-E7CA-5941-9D3E-EC72D0982C82}"/>
              </a:ext>
            </a:extLst>
          </p:cNvPr>
          <p:cNvSpPr txBox="1"/>
          <p:nvPr/>
        </p:nvSpPr>
        <p:spPr>
          <a:xfrm>
            <a:off x="8933570" y="1079923"/>
            <a:ext cx="3258430" cy="461665"/>
          </a:xfrm>
          <a:prstGeom prst="rect">
            <a:avLst/>
          </a:prstGeom>
          <a:noFill/>
        </p:spPr>
        <p:txBody>
          <a:bodyPr wrap="square" rtlCol="0">
            <a:spAutoFit/>
          </a:bodyPr>
          <a:lstStyle/>
          <a:p>
            <a:pPr algn="ctr"/>
            <a:r>
              <a:rPr lang="en-US" sz="2400" b="1">
                <a:solidFill>
                  <a:schemeClr val="tx2">
                    <a:lumMod val="75000"/>
                  </a:schemeClr>
                </a:solidFill>
                <a:latin typeface="Avenir Next" panose="020B0503020202020204" pitchFamily="34" charset="0"/>
              </a:rPr>
              <a:t>Exercises</a:t>
            </a:r>
          </a:p>
        </p:txBody>
      </p:sp>
      <p:sp>
        <p:nvSpPr>
          <p:cNvPr id="11" name="TextBox 10">
            <a:extLst>
              <a:ext uri="{FF2B5EF4-FFF2-40B4-BE49-F238E27FC236}">
                <a16:creationId xmlns:a16="http://schemas.microsoft.com/office/drawing/2014/main" id="{0CBFAFDD-1752-9044-B4A9-350EB4499D31}"/>
              </a:ext>
            </a:extLst>
          </p:cNvPr>
          <p:cNvSpPr txBox="1"/>
          <p:nvPr/>
        </p:nvSpPr>
        <p:spPr>
          <a:xfrm>
            <a:off x="8943667" y="4012099"/>
            <a:ext cx="3258430" cy="461665"/>
          </a:xfrm>
          <a:prstGeom prst="rect">
            <a:avLst/>
          </a:prstGeom>
          <a:noFill/>
        </p:spPr>
        <p:txBody>
          <a:bodyPr wrap="square" rtlCol="0">
            <a:spAutoFit/>
          </a:bodyPr>
          <a:lstStyle/>
          <a:p>
            <a:pPr algn="ctr"/>
            <a:r>
              <a:rPr lang="en-US" sz="2400" b="1">
                <a:solidFill>
                  <a:schemeClr val="tx2">
                    <a:lumMod val="75000"/>
                  </a:schemeClr>
                </a:solidFill>
                <a:latin typeface="Avenir Next" panose="020B0503020202020204" pitchFamily="34" charset="0"/>
              </a:rPr>
              <a:t>Tools</a:t>
            </a:r>
          </a:p>
        </p:txBody>
      </p:sp>
      <p:sp>
        <p:nvSpPr>
          <p:cNvPr id="14" name="TextBox 13">
            <a:extLst>
              <a:ext uri="{FF2B5EF4-FFF2-40B4-BE49-F238E27FC236}">
                <a16:creationId xmlns:a16="http://schemas.microsoft.com/office/drawing/2014/main" id="{9C8953E6-793C-4D4A-B122-D0B2F0DF5B04}"/>
              </a:ext>
            </a:extLst>
          </p:cNvPr>
          <p:cNvSpPr txBox="1"/>
          <p:nvPr/>
        </p:nvSpPr>
        <p:spPr>
          <a:xfrm>
            <a:off x="8942605" y="4560422"/>
            <a:ext cx="3264696" cy="1569660"/>
          </a:xfrm>
          <a:prstGeom prst="rect">
            <a:avLst/>
          </a:prstGeom>
          <a:noFill/>
        </p:spPr>
        <p:txBody>
          <a:bodyPr wrap="square" lIns="91440" tIns="45720" rIns="91440" bIns="45720" rtlCol="0" anchor="t">
            <a:spAutoFit/>
          </a:bodyPr>
          <a:lstStyle/>
          <a:p>
            <a:r>
              <a:rPr lang="en-US" sz="1200" dirty="0">
                <a:latin typeface="Calibri"/>
                <a:cs typeface="Calibri"/>
              </a:rPr>
              <a:t>Video about Kahoot quiz usage for exercises</a:t>
            </a:r>
          </a:p>
          <a:p>
            <a:r>
              <a:rPr lang="en-US" sz="1200" dirty="0">
                <a:latin typeface="Calibri"/>
                <a:ea typeface="+mn-lt"/>
                <a:cs typeface="+mn-lt"/>
                <a:hlinkClick r:id="rId10"/>
              </a:rPr>
              <a:t>https://youtu.be/7s8BvY1pJ5M</a:t>
            </a:r>
            <a:r>
              <a:rPr lang="en-US" sz="1200" dirty="0">
                <a:latin typeface="Calibri"/>
                <a:ea typeface="+mn-lt"/>
                <a:cs typeface="+mn-lt"/>
              </a:rPr>
              <a:t> </a:t>
            </a:r>
          </a:p>
          <a:p>
            <a:endParaRPr lang="en-US" sz="1200" dirty="0">
              <a:latin typeface="Calibri"/>
              <a:ea typeface="+mn-lt"/>
              <a:cs typeface="+mn-lt"/>
            </a:endParaRPr>
          </a:p>
          <a:p>
            <a:r>
              <a:rPr lang="en-US" sz="1200" dirty="0">
                <a:latin typeface="Calibri"/>
                <a:ea typeface="+mn-lt"/>
                <a:cs typeface="+mn-lt"/>
              </a:rPr>
              <a:t>Article about </a:t>
            </a:r>
            <a:r>
              <a:rPr lang="en-US" sz="1200" dirty="0" err="1">
                <a:latin typeface="Calibri"/>
                <a:ea typeface="+mn-lt"/>
                <a:cs typeface="+mn-lt"/>
              </a:rPr>
              <a:t>kahoot</a:t>
            </a:r>
            <a:r>
              <a:rPr lang="en-US" sz="1200" dirty="0">
                <a:latin typeface="Calibri"/>
                <a:ea typeface="+mn-lt"/>
                <a:cs typeface="+mn-lt"/>
              </a:rPr>
              <a:t> with "test game" in it  -</a:t>
            </a:r>
            <a:r>
              <a:rPr lang="en-US" sz="1200" dirty="0">
                <a:latin typeface="Calibri"/>
                <a:ea typeface="+mn-lt"/>
                <a:cs typeface="+mn-lt"/>
                <a:hlinkClick r:id="rId11"/>
              </a:rPr>
              <a:t>https://kahoot.com/business/how-it-works/</a:t>
            </a:r>
            <a:r>
              <a:rPr lang="en-US" sz="1200" dirty="0">
                <a:latin typeface="Calibri"/>
                <a:ea typeface="+mn-lt"/>
                <a:cs typeface="+mn-lt"/>
              </a:rPr>
              <a:t> </a:t>
            </a:r>
          </a:p>
          <a:p>
            <a:endParaRPr lang="en-US" sz="1200" dirty="0">
              <a:latin typeface="Calibri"/>
              <a:ea typeface="+mn-lt"/>
              <a:cs typeface="+mn-lt"/>
            </a:endParaRPr>
          </a:p>
          <a:p>
            <a:r>
              <a:rPr lang="en-US" sz="1200" dirty="0">
                <a:latin typeface="Calibri"/>
                <a:ea typeface="+mn-lt"/>
                <a:cs typeface="Calibri"/>
              </a:rPr>
              <a:t>How to use Miro for exercises </a:t>
            </a:r>
            <a:endParaRPr lang="en-US" dirty="0">
              <a:latin typeface="Open Sans"/>
              <a:ea typeface="+mn-lt"/>
              <a:cs typeface="Calibri"/>
            </a:endParaRPr>
          </a:p>
          <a:p>
            <a:r>
              <a:rPr lang="en-US" sz="1200" dirty="0">
                <a:latin typeface="Calibri"/>
                <a:ea typeface="+mn-lt"/>
                <a:cs typeface="+mn-lt"/>
                <a:hlinkClick r:id="rId12">
                  <a:extLst>
                    <a:ext uri="{A12FA001-AC4F-418D-AE19-62706E023703}">
                      <ahyp:hlinkClr xmlns:ahyp="http://schemas.microsoft.com/office/drawing/2018/hyperlinkcolor" val="tx"/>
                    </a:ext>
                  </a:extLst>
                </a:hlinkClick>
              </a:rPr>
              <a:t>https://youtu.be/yACdQNzSS7I</a:t>
            </a:r>
            <a:r>
              <a:rPr lang="en-US" sz="1200" dirty="0">
                <a:latin typeface="Calibri"/>
                <a:ea typeface="+mn-lt"/>
                <a:cs typeface="+mn-lt"/>
              </a:rPr>
              <a:t> </a:t>
            </a:r>
            <a:endParaRPr lang="en-US" sz="1200">
              <a:latin typeface="Calibri"/>
              <a:ea typeface="+mn-lt"/>
              <a:cs typeface="+mn-lt"/>
            </a:endParaRPr>
          </a:p>
        </p:txBody>
      </p:sp>
      <p:sp>
        <p:nvSpPr>
          <p:cNvPr id="13" name="TextBox 12">
            <a:extLst>
              <a:ext uri="{FF2B5EF4-FFF2-40B4-BE49-F238E27FC236}">
                <a16:creationId xmlns:a16="http://schemas.microsoft.com/office/drawing/2014/main" id="{6DF825C7-2296-8B49-8012-FCFD98E653E4}"/>
              </a:ext>
            </a:extLst>
          </p:cNvPr>
          <p:cNvSpPr txBox="1"/>
          <p:nvPr/>
        </p:nvSpPr>
        <p:spPr>
          <a:xfrm>
            <a:off x="8947946" y="1547939"/>
            <a:ext cx="3141058" cy="2215991"/>
          </a:xfrm>
          <a:prstGeom prst="rect">
            <a:avLst/>
          </a:prstGeom>
          <a:noFill/>
        </p:spPr>
        <p:txBody>
          <a:bodyPr wrap="square" lIns="91440" tIns="45720" rIns="91440" bIns="45720" rtlCol="0" anchor="t">
            <a:spAutoFit/>
          </a:bodyPr>
          <a:lstStyle/>
          <a:p>
            <a:r>
              <a:rPr lang="en-US" sz="1400" dirty="0">
                <a:latin typeface="Calibri"/>
                <a:cs typeface="Calibri"/>
              </a:rPr>
              <a:t>2.1. </a:t>
            </a:r>
            <a:r>
              <a:rPr lang="en-US" sz="1400" dirty="0">
                <a:latin typeface="Calibri"/>
                <a:ea typeface="+mn-lt"/>
                <a:cs typeface="+mn-lt"/>
              </a:rPr>
              <a:t>Scrum framework quiz</a:t>
            </a:r>
            <a:endParaRPr lang="en-US" sz="1400" dirty="0">
              <a:latin typeface="Calibri"/>
              <a:cs typeface="Calibri"/>
            </a:endParaRPr>
          </a:p>
          <a:p>
            <a:r>
              <a:rPr lang="en-US" sz="1000" dirty="0">
                <a:latin typeface="Calibri"/>
                <a:ea typeface="+mn-lt"/>
                <a:cs typeface="+mn-lt"/>
                <a:hlinkClick r:id="rId13"/>
              </a:rPr>
              <a:t>https://kahoot.it/challenge/06382400?challenge-id=2072fbe9-ed65-4900-89aa-f309e11a2734_1601936241692</a:t>
            </a:r>
            <a:r>
              <a:rPr lang="en-US" sz="1000" dirty="0">
                <a:latin typeface="Calibri"/>
                <a:ea typeface="+mn-lt"/>
                <a:cs typeface="+mn-lt"/>
              </a:rPr>
              <a:t> </a:t>
            </a:r>
            <a:endParaRPr lang="en-US" dirty="0">
              <a:latin typeface="Calibri"/>
              <a:cs typeface="Calibri"/>
            </a:endParaRPr>
          </a:p>
          <a:p>
            <a:endParaRPr lang="en-US" sz="800" dirty="0">
              <a:latin typeface="Calibri"/>
              <a:ea typeface="+mn-lt"/>
              <a:cs typeface="+mn-lt"/>
            </a:endParaRPr>
          </a:p>
          <a:p>
            <a:r>
              <a:rPr lang="en-US" sz="1400" dirty="0">
                <a:latin typeface="Calibri"/>
                <a:ea typeface="+mn-lt"/>
                <a:cs typeface="+mn-lt"/>
              </a:rPr>
              <a:t>2.2. Who is who  </a:t>
            </a:r>
          </a:p>
          <a:p>
            <a:r>
              <a:rPr lang="en-US" sz="1000" dirty="0">
                <a:latin typeface="Calibri"/>
                <a:ea typeface="+mn-lt"/>
                <a:cs typeface="+mn-lt"/>
                <a:hlinkClick r:id="rId14">
                  <a:extLst>
                    <a:ext uri="{A12FA001-AC4F-418D-AE19-62706E023703}">
                      <ahyp:hlinkClr xmlns:ahyp="http://schemas.microsoft.com/office/drawing/2018/hyperlinkcolor" val="tx"/>
                    </a:ext>
                  </a:extLst>
                </a:hlinkClick>
              </a:rPr>
              <a:t>https://miro.com/app/board/o9J_kkcXrmU=/?moveToWidget=3074457350270548331&amp;cot=12</a:t>
            </a:r>
            <a:r>
              <a:rPr lang="en-US" sz="1000" dirty="0">
                <a:latin typeface="Calibri"/>
                <a:ea typeface="+mn-lt"/>
                <a:cs typeface="+mn-lt"/>
              </a:rPr>
              <a:t> </a:t>
            </a:r>
          </a:p>
          <a:p>
            <a:endParaRPr lang="en-US" sz="1400" dirty="0">
              <a:latin typeface="Calibri"/>
              <a:ea typeface="+mn-lt"/>
              <a:cs typeface="+mn-lt"/>
            </a:endParaRPr>
          </a:p>
          <a:p>
            <a:r>
              <a:rPr lang="en-US" sz="1400" dirty="0">
                <a:latin typeface="Calibri"/>
                <a:ea typeface="+mn-lt"/>
                <a:cs typeface="+mn-lt"/>
              </a:rPr>
              <a:t>2.3. Team coaching </a:t>
            </a:r>
          </a:p>
          <a:p>
            <a:r>
              <a:rPr lang="en-US" sz="1000" dirty="0">
                <a:latin typeface="Calibri"/>
                <a:ea typeface="+mn-lt"/>
                <a:cs typeface="+mn-lt"/>
                <a:hlinkClick r:id="rId15">
                  <a:extLst>
                    <a:ext uri="{A12FA001-AC4F-418D-AE19-62706E023703}">
                      <ahyp:hlinkClr xmlns:ahyp="http://schemas.microsoft.com/office/drawing/2018/hyperlinkcolor" val="tx"/>
                    </a:ext>
                  </a:extLst>
                </a:hlinkClick>
              </a:rPr>
              <a:t>https://miro.com/app/board/o9J_kkcXrmU=/?moveToWidget=3074457350386280872&amp;cot=12</a:t>
            </a:r>
            <a:r>
              <a:rPr lang="en-US" sz="1400" dirty="0">
                <a:latin typeface="Calibri"/>
                <a:ea typeface="+mn-lt"/>
                <a:cs typeface="+mn-lt"/>
              </a:rPr>
              <a:t> </a:t>
            </a:r>
            <a:endParaRPr lang="en-US" dirty="0">
              <a:latin typeface="Calibri"/>
            </a:endParaRPr>
          </a:p>
        </p:txBody>
      </p:sp>
    </p:spTree>
    <p:extLst>
      <p:ext uri="{BB962C8B-B14F-4D97-AF65-F5344CB8AC3E}">
        <p14:creationId xmlns:p14="http://schemas.microsoft.com/office/powerpoint/2010/main" val="62238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clouds in the sky&#10;&#10;Description automatically generated">
            <a:extLst>
              <a:ext uri="{FF2B5EF4-FFF2-40B4-BE49-F238E27FC236}">
                <a16:creationId xmlns:a16="http://schemas.microsoft.com/office/drawing/2014/main" id="{43A029D3-70C1-814B-AA23-FE97A4F2A6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98" y="0"/>
            <a:ext cx="6095999" cy="6858000"/>
          </a:xfrm>
          <a:prstGeom prst="rect">
            <a:avLst/>
          </a:prstGeom>
        </p:spPr>
      </p:pic>
      <p:pic>
        <p:nvPicPr>
          <p:cNvPr id="7" name="Picture 6" descr="A picture containing nature, outdoor, water, waterfall&#10;&#10;Description automatically generated">
            <a:extLst>
              <a:ext uri="{FF2B5EF4-FFF2-40B4-BE49-F238E27FC236}">
                <a16:creationId xmlns:a16="http://schemas.microsoft.com/office/drawing/2014/main" id="{FC9727F7-1CA7-3C4E-BC14-2CC725982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13" name="Rectangle 12">
            <a:extLst>
              <a:ext uri="{FF2B5EF4-FFF2-40B4-BE49-F238E27FC236}">
                <a16:creationId xmlns:a16="http://schemas.microsoft.com/office/drawing/2014/main" id="{4E0A949E-FBD7-F043-B553-18DBC955C002}"/>
              </a:ext>
            </a:extLst>
          </p:cNvPr>
          <p:cNvSpPr/>
          <p:nvPr/>
        </p:nvSpPr>
        <p:spPr>
          <a:xfrm>
            <a:off x="0" y="507059"/>
            <a:ext cx="7115249" cy="16002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DE3254-0885-CB47-AB0D-B119F74C66EC}"/>
              </a:ext>
            </a:extLst>
          </p:cNvPr>
          <p:cNvSpPr txBox="1"/>
          <p:nvPr/>
        </p:nvSpPr>
        <p:spPr>
          <a:xfrm>
            <a:off x="363415" y="688993"/>
            <a:ext cx="11465169" cy="1323439"/>
          </a:xfrm>
          <a:prstGeom prst="rect">
            <a:avLst/>
          </a:prstGeom>
          <a:noFill/>
        </p:spPr>
        <p:txBody>
          <a:bodyPr wrap="square" rtlCol="0">
            <a:spAutoFit/>
          </a:bodyPr>
          <a:lstStyle/>
          <a:p>
            <a:r>
              <a:rPr lang="en-US" sz="4800" b="1" dirty="0">
                <a:solidFill>
                  <a:schemeClr val="bg1">
                    <a:lumMod val="95000"/>
                  </a:schemeClr>
                </a:solidFill>
                <a:latin typeface="Avenir Next" panose="020B0503020202020204" pitchFamily="34" charset="0"/>
              </a:rPr>
              <a:t>Agile vs. Waterfall</a:t>
            </a:r>
          </a:p>
          <a:p>
            <a:r>
              <a:rPr lang="en-US" sz="3200" dirty="0">
                <a:solidFill>
                  <a:schemeClr val="bg1">
                    <a:lumMod val="95000"/>
                  </a:schemeClr>
                </a:solidFill>
                <a:latin typeface="Avenir Next" panose="020B0503020202020204" pitchFamily="34" charset="0"/>
              </a:rPr>
              <a:t>Discussion (5-mins)</a:t>
            </a:r>
          </a:p>
        </p:txBody>
      </p:sp>
      <p:sp>
        <p:nvSpPr>
          <p:cNvPr id="15" name="Rectangle 14">
            <a:extLst>
              <a:ext uri="{FF2B5EF4-FFF2-40B4-BE49-F238E27FC236}">
                <a16:creationId xmlns:a16="http://schemas.microsoft.com/office/drawing/2014/main" id="{43EC1FAE-8E6E-ED4C-8418-0FA269D28045}"/>
              </a:ext>
            </a:extLst>
          </p:cNvPr>
          <p:cNvSpPr/>
          <p:nvPr/>
        </p:nvSpPr>
        <p:spPr>
          <a:xfrm>
            <a:off x="10484784" y="6544182"/>
            <a:ext cx="1413400" cy="307777"/>
          </a:xfrm>
          <a:prstGeom prst="rect">
            <a:avLst/>
          </a:prstGeom>
        </p:spPr>
        <p:txBody>
          <a:bodyPr wrap="none">
            <a:spAutoFit/>
          </a:bodyPr>
          <a:lstStyle/>
          <a:p>
            <a:r>
              <a:rPr lang="en-US" sz="1400" b="1" dirty="0">
                <a:solidFill>
                  <a:schemeClr val="bg1"/>
                </a:solidFill>
                <a:latin typeface="Avenir Next" panose="020B0503020202020204" pitchFamily="34" charset="0"/>
              </a:rPr>
              <a:t>(Exercise 6.1.)</a:t>
            </a:r>
            <a:endParaRPr lang="en-US" sz="1400" b="1" dirty="0">
              <a:solidFill>
                <a:schemeClr val="bg1"/>
              </a:solidFill>
            </a:endParaRPr>
          </a:p>
        </p:txBody>
      </p:sp>
    </p:spTree>
    <p:extLst>
      <p:ext uri="{BB962C8B-B14F-4D97-AF65-F5344CB8AC3E}">
        <p14:creationId xmlns:p14="http://schemas.microsoft.com/office/powerpoint/2010/main" val="108149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7E594-393B-904E-8E8C-02B2D086E28E}"/>
              </a:ext>
            </a:extLst>
          </p:cNvPr>
          <p:cNvSpPr/>
          <p:nvPr/>
        </p:nvSpPr>
        <p:spPr>
          <a:xfrm>
            <a:off x="3" y="3"/>
            <a:ext cx="12192001" cy="1041115"/>
          </a:xfrm>
          <a:prstGeom prst="rect">
            <a:avLst/>
          </a:prstGeom>
          <a:solidFill>
            <a:schemeClr val="bg2">
              <a:lumMod val="25000"/>
              <a:alpha val="8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a:extLst>
              <a:ext uri="{FF2B5EF4-FFF2-40B4-BE49-F238E27FC236}">
                <a16:creationId xmlns:a16="http://schemas.microsoft.com/office/drawing/2014/main" id="{E47221F9-ECEF-C94E-9860-D6418A56CB57}"/>
              </a:ext>
            </a:extLst>
          </p:cNvPr>
          <p:cNvSpPr>
            <a:spLocks noGrp="1"/>
          </p:cNvSpPr>
          <p:nvPr>
            <p:ph type="title"/>
          </p:nvPr>
        </p:nvSpPr>
        <p:spPr>
          <a:xfrm>
            <a:off x="-13108" y="340188"/>
            <a:ext cx="7619995" cy="502623"/>
          </a:xfrm>
        </p:spPr>
        <p:txBody>
          <a:bodyPr>
            <a:noAutofit/>
          </a:bodyPr>
          <a:lstStyle/>
          <a:p>
            <a:r>
              <a:rPr lang="en-US" sz="4000" b="1" dirty="0">
                <a:solidFill>
                  <a:schemeClr val="bg1">
                    <a:lumMod val="95000"/>
                  </a:schemeClr>
                </a:solidFill>
                <a:latin typeface="Avenir Next" panose="020B0503020202020204" pitchFamily="34" charset="0"/>
              </a:rPr>
              <a:t>   Waterfall</a:t>
            </a:r>
          </a:p>
        </p:txBody>
      </p:sp>
      <p:pic>
        <p:nvPicPr>
          <p:cNvPr id="3" name="Picture 2" descr="A close up of a logo&#10;&#10;Description automatically generated">
            <a:extLst>
              <a:ext uri="{FF2B5EF4-FFF2-40B4-BE49-F238E27FC236}">
                <a16:creationId xmlns:a16="http://schemas.microsoft.com/office/drawing/2014/main" id="{D9DE93AC-3704-2D40-B2ED-59DF400FD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0127" y="1445256"/>
            <a:ext cx="2743200" cy="5181600"/>
          </a:xfrm>
          <a:prstGeom prst="rect">
            <a:avLst/>
          </a:prstGeom>
        </p:spPr>
      </p:pic>
      <p:sp>
        <p:nvSpPr>
          <p:cNvPr id="14" name="Content Placeholder 2">
            <a:extLst>
              <a:ext uri="{FF2B5EF4-FFF2-40B4-BE49-F238E27FC236}">
                <a16:creationId xmlns:a16="http://schemas.microsoft.com/office/drawing/2014/main" id="{26961168-900B-DC43-9D97-C6415AB58CD5}"/>
              </a:ext>
            </a:extLst>
          </p:cNvPr>
          <p:cNvSpPr>
            <a:spLocks noGrp="1"/>
          </p:cNvSpPr>
          <p:nvPr>
            <p:ph idx="1"/>
          </p:nvPr>
        </p:nvSpPr>
        <p:spPr>
          <a:xfrm>
            <a:off x="408644" y="2241239"/>
            <a:ext cx="6152577" cy="5095187"/>
          </a:xfrm>
        </p:spPr>
        <p:txBody>
          <a:bodyPr>
            <a:normAutofit/>
          </a:bodyPr>
          <a:lstStyle/>
          <a:p>
            <a:pPr>
              <a:buFont typeface="Wingdings" pitchFamily="2" charset="2"/>
              <a:buChar char="ü"/>
            </a:pPr>
            <a:r>
              <a:rPr lang="en-US" sz="2400" dirty="0">
                <a:solidFill>
                  <a:schemeClr val="tx1">
                    <a:lumMod val="85000"/>
                    <a:lumOff val="15000"/>
                  </a:schemeClr>
                </a:solidFill>
              </a:rPr>
              <a:t>Task oriented</a:t>
            </a:r>
          </a:p>
          <a:p>
            <a:pPr>
              <a:buFont typeface="Wingdings" pitchFamily="2" charset="2"/>
              <a:buChar char="ü"/>
            </a:pPr>
            <a:r>
              <a:rPr lang="en-US" sz="2400" dirty="0">
                <a:solidFill>
                  <a:schemeClr val="tx1">
                    <a:lumMod val="85000"/>
                    <a:lumOff val="15000"/>
                  </a:schemeClr>
                </a:solidFill>
              </a:rPr>
              <a:t>Linear approach</a:t>
            </a:r>
          </a:p>
          <a:p>
            <a:pPr>
              <a:buFont typeface="Wingdings" pitchFamily="2" charset="2"/>
              <a:buChar char="ü"/>
            </a:pPr>
            <a:r>
              <a:rPr lang="en-US" sz="2400" dirty="0">
                <a:solidFill>
                  <a:schemeClr val="tx1">
                    <a:lumMod val="85000"/>
                    <a:lumOff val="15000"/>
                  </a:schemeClr>
                </a:solidFill>
              </a:rPr>
              <a:t>Long feedback loops</a:t>
            </a:r>
          </a:p>
          <a:p>
            <a:pPr>
              <a:buFont typeface="Wingdings" pitchFamily="2" charset="2"/>
              <a:buChar char="ü"/>
            </a:pPr>
            <a:r>
              <a:rPr lang="en-US" sz="2400" dirty="0">
                <a:solidFill>
                  <a:schemeClr val="tx1">
                    <a:lumMod val="85000"/>
                    <a:lumOff val="15000"/>
                  </a:schemeClr>
                </a:solidFill>
              </a:rPr>
              <a:t>Focus on controlling constraints</a:t>
            </a:r>
          </a:p>
          <a:p>
            <a:pPr>
              <a:buFont typeface="Wingdings" pitchFamily="2" charset="2"/>
              <a:buChar char="ü"/>
            </a:pPr>
            <a:endParaRPr lang="en-US" sz="2667" b="1" dirty="0">
              <a:solidFill>
                <a:schemeClr val="tx1">
                  <a:lumMod val="85000"/>
                  <a:lumOff val="15000"/>
                </a:schemeClr>
              </a:solidFill>
            </a:endParaRPr>
          </a:p>
          <a:p>
            <a:pPr>
              <a:buFont typeface="Wingdings" pitchFamily="2" charset="2"/>
              <a:buChar char="ü"/>
            </a:pPr>
            <a:endParaRPr lang="en-US" sz="2667" b="1" dirty="0">
              <a:solidFill>
                <a:schemeClr val="tx1">
                  <a:lumMod val="85000"/>
                  <a:lumOff val="15000"/>
                </a:schemeClr>
              </a:solidFill>
            </a:endParaRPr>
          </a:p>
        </p:txBody>
      </p:sp>
      <p:pic>
        <p:nvPicPr>
          <p:cNvPr id="6" name="Picture 5" descr="A picture containing screenshot&#10;&#10;Description automatically generated">
            <a:extLst>
              <a:ext uri="{FF2B5EF4-FFF2-40B4-BE49-F238E27FC236}">
                <a16:creationId xmlns:a16="http://schemas.microsoft.com/office/drawing/2014/main" id="{67A79BBD-C25C-0A46-94BD-D11F50148C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5979" y="2241240"/>
            <a:ext cx="6592044" cy="3230769"/>
          </a:xfrm>
          <a:prstGeom prst="rect">
            <a:avLst/>
          </a:prstGeom>
        </p:spPr>
      </p:pic>
    </p:spTree>
    <p:extLst>
      <p:ext uri="{BB962C8B-B14F-4D97-AF65-F5344CB8AC3E}">
        <p14:creationId xmlns:p14="http://schemas.microsoft.com/office/powerpoint/2010/main" val="4684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7E594-393B-904E-8E8C-02B2D086E28E}"/>
              </a:ext>
            </a:extLst>
          </p:cNvPr>
          <p:cNvSpPr/>
          <p:nvPr/>
        </p:nvSpPr>
        <p:spPr>
          <a:xfrm>
            <a:off x="3" y="3"/>
            <a:ext cx="12192001" cy="1041115"/>
          </a:xfrm>
          <a:prstGeom prst="rect">
            <a:avLst/>
          </a:prstGeom>
          <a:solidFill>
            <a:schemeClr val="bg2">
              <a:lumMod val="25000"/>
              <a:alpha val="8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descr="A close up of a logo&#10;&#10;Description automatically generated">
            <a:extLst>
              <a:ext uri="{FF2B5EF4-FFF2-40B4-BE49-F238E27FC236}">
                <a16:creationId xmlns:a16="http://schemas.microsoft.com/office/drawing/2014/main" id="{D9DE93AC-3704-2D40-B2ED-59DF400FD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0127" y="1445256"/>
            <a:ext cx="2743200" cy="5181600"/>
          </a:xfrm>
          <a:prstGeom prst="rect">
            <a:avLst/>
          </a:prstGeom>
        </p:spPr>
      </p:pic>
      <p:pic>
        <p:nvPicPr>
          <p:cNvPr id="7" name="Picture 6" descr="A group of people around each other&#10;&#10;Description automatically generated">
            <a:extLst>
              <a:ext uri="{FF2B5EF4-FFF2-40B4-BE49-F238E27FC236}">
                <a16:creationId xmlns:a16="http://schemas.microsoft.com/office/drawing/2014/main" id="{FCC3D82A-39AB-2C4D-9600-DE6DEE58BD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6504" y="2210757"/>
            <a:ext cx="7905497" cy="2734541"/>
          </a:xfrm>
          <a:prstGeom prst="rect">
            <a:avLst/>
          </a:prstGeom>
        </p:spPr>
      </p:pic>
      <p:sp>
        <p:nvSpPr>
          <p:cNvPr id="8" name="TextBox 7">
            <a:extLst>
              <a:ext uri="{FF2B5EF4-FFF2-40B4-BE49-F238E27FC236}">
                <a16:creationId xmlns:a16="http://schemas.microsoft.com/office/drawing/2014/main" id="{D1EA50FC-40E1-F14F-BF7B-21DF06033656}"/>
              </a:ext>
            </a:extLst>
          </p:cNvPr>
          <p:cNvSpPr txBox="1"/>
          <p:nvPr/>
        </p:nvSpPr>
        <p:spPr>
          <a:xfrm>
            <a:off x="6258676" y="4743226"/>
            <a:ext cx="2975216" cy="404140"/>
          </a:xfrm>
          <a:prstGeom prst="rect">
            <a:avLst/>
          </a:prstGeom>
        </p:spPr>
        <p:txBody>
          <a:bodyPr vert="horz" wrap="none" lIns="91440" tIns="45720" rIns="91440" bIns="45720" rtlCol="0" anchor="t">
            <a:noAutofit/>
          </a:bodyPr>
          <a:lstStyle/>
          <a:p>
            <a:r>
              <a:rPr lang="en-US" sz="1067"/>
              <a:t>Jonah Group: </a:t>
            </a:r>
            <a:r>
              <a:rPr lang="en-US" sz="1067">
                <a:hlinkClick r:id="rId5"/>
              </a:rPr>
              <a:t>https://www.jonahgroup.com/blog/agile-development-and-the-mona-lisa/</a:t>
            </a:r>
            <a:endParaRPr lang="en-US" sz="1067"/>
          </a:p>
        </p:txBody>
      </p:sp>
      <p:pic>
        <p:nvPicPr>
          <p:cNvPr id="10" name="Picture 9" descr="A close up of a logo&#10;&#10;Description automatically generated">
            <a:extLst>
              <a:ext uri="{FF2B5EF4-FFF2-40B4-BE49-F238E27FC236}">
                <a16:creationId xmlns:a16="http://schemas.microsoft.com/office/drawing/2014/main" id="{0DBAE082-AB9C-9F4B-BBF2-1AE26AC05B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3327" y="1648456"/>
            <a:ext cx="2743200" cy="5181600"/>
          </a:xfrm>
          <a:prstGeom prst="rect">
            <a:avLst/>
          </a:prstGeom>
        </p:spPr>
      </p:pic>
      <p:sp>
        <p:nvSpPr>
          <p:cNvPr id="14" name="Content Placeholder 2">
            <a:extLst>
              <a:ext uri="{FF2B5EF4-FFF2-40B4-BE49-F238E27FC236}">
                <a16:creationId xmlns:a16="http://schemas.microsoft.com/office/drawing/2014/main" id="{26961168-900B-DC43-9D97-C6415AB58CD5}"/>
              </a:ext>
            </a:extLst>
          </p:cNvPr>
          <p:cNvSpPr>
            <a:spLocks noGrp="1"/>
          </p:cNvSpPr>
          <p:nvPr>
            <p:ph idx="1"/>
          </p:nvPr>
        </p:nvSpPr>
        <p:spPr>
          <a:xfrm>
            <a:off x="408644" y="2241239"/>
            <a:ext cx="5524685" cy="5095187"/>
          </a:xfrm>
        </p:spPr>
        <p:txBody>
          <a:bodyPr>
            <a:normAutofit/>
          </a:bodyPr>
          <a:lstStyle/>
          <a:p>
            <a:pPr>
              <a:lnSpc>
                <a:spcPct val="150000"/>
              </a:lnSpc>
              <a:buFont typeface="Arial" panose="020B0604020202020204" pitchFamily="34" charset="0"/>
              <a:buChar char="•"/>
            </a:pPr>
            <a:r>
              <a:rPr lang="en-US" sz="2400" dirty="0">
                <a:solidFill>
                  <a:schemeClr val="tx1">
                    <a:lumMod val="85000"/>
                    <a:lumOff val="15000"/>
                  </a:schemeClr>
                </a:solidFill>
                <a:latin typeface="+mj-lt"/>
              </a:rPr>
              <a:t>Task and milestone oriented</a:t>
            </a:r>
          </a:p>
          <a:p>
            <a:pPr>
              <a:lnSpc>
                <a:spcPct val="150000"/>
              </a:lnSpc>
              <a:buFont typeface="Arial" panose="020B0604020202020204" pitchFamily="34" charset="0"/>
              <a:buChar char="•"/>
            </a:pPr>
            <a:r>
              <a:rPr lang="en-US" sz="2400" dirty="0">
                <a:solidFill>
                  <a:schemeClr val="tx1">
                    <a:lumMod val="85000"/>
                    <a:lumOff val="15000"/>
                  </a:schemeClr>
                </a:solidFill>
                <a:latin typeface="+mj-lt"/>
              </a:rPr>
              <a:t>Linear approach</a:t>
            </a:r>
          </a:p>
          <a:p>
            <a:pPr>
              <a:lnSpc>
                <a:spcPct val="150000"/>
              </a:lnSpc>
              <a:buFont typeface="Arial" panose="020B0604020202020204" pitchFamily="34" charset="0"/>
              <a:buChar char="•"/>
            </a:pPr>
            <a:r>
              <a:rPr lang="en-US" sz="2400" dirty="0">
                <a:solidFill>
                  <a:schemeClr val="tx1">
                    <a:lumMod val="85000"/>
                    <a:lumOff val="15000"/>
                  </a:schemeClr>
                </a:solidFill>
                <a:latin typeface="+mj-lt"/>
              </a:rPr>
              <a:t>Long feedback loops</a:t>
            </a:r>
          </a:p>
          <a:p>
            <a:pPr>
              <a:lnSpc>
                <a:spcPct val="150000"/>
              </a:lnSpc>
              <a:buFont typeface="Arial" panose="020B0604020202020204" pitchFamily="34" charset="0"/>
              <a:buChar char="•"/>
            </a:pPr>
            <a:r>
              <a:rPr lang="en-US" sz="2400" dirty="0">
                <a:solidFill>
                  <a:schemeClr val="tx1">
                    <a:lumMod val="85000"/>
                    <a:lumOff val="15000"/>
                  </a:schemeClr>
                </a:solidFill>
                <a:latin typeface="+mj-lt"/>
              </a:rPr>
              <a:t>Focus on controlling constraints</a:t>
            </a:r>
          </a:p>
          <a:p>
            <a:pPr>
              <a:lnSpc>
                <a:spcPct val="150000"/>
              </a:lnSpc>
              <a:buFont typeface="Arial" panose="020B0604020202020204" pitchFamily="34" charset="0"/>
              <a:buChar char="•"/>
            </a:pPr>
            <a:r>
              <a:rPr lang="en-US" sz="2400" dirty="0">
                <a:solidFill>
                  <a:schemeClr val="tx1">
                    <a:lumMod val="85000"/>
                    <a:lumOff val="15000"/>
                  </a:schemeClr>
                </a:solidFill>
                <a:latin typeface="+mj-lt"/>
              </a:rPr>
              <a:t>Value materialized at the end</a:t>
            </a:r>
          </a:p>
          <a:p>
            <a:pPr>
              <a:buFont typeface="Wingdings" pitchFamily="2" charset="2"/>
              <a:buChar char="ü"/>
            </a:pPr>
            <a:endParaRPr lang="en-US" sz="2667" b="1" dirty="0">
              <a:solidFill>
                <a:schemeClr val="tx1">
                  <a:lumMod val="85000"/>
                  <a:lumOff val="15000"/>
                </a:schemeClr>
              </a:solidFill>
            </a:endParaRPr>
          </a:p>
          <a:p>
            <a:pPr>
              <a:buFont typeface="Wingdings" pitchFamily="2" charset="2"/>
              <a:buChar char="ü"/>
            </a:pPr>
            <a:endParaRPr lang="en-US" sz="2667" b="1" dirty="0">
              <a:solidFill>
                <a:schemeClr val="tx1">
                  <a:lumMod val="85000"/>
                  <a:lumOff val="15000"/>
                </a:schemeClr>
              </a:solidFill>
            </a:endParaRPr>
          </a:p>
        </p:txBody>
      </p:sp>
      <p:sp>
        <p:nvSpPr>
          <p:cNvPr id="12" name="Title 1">
            <a:extLst>
              <a:ext uri="{FF2B5EF4-FFF2-40B4-BE49-F238E27FC236}">
                <a16:creationId xmlns:a16="http://schemas.microsoft.com/office/drawing/2014/main" id="{C8715A6C-C683-2C4C-A53D-7E3C5C1F046C}"/>
              </a:ext>
            </a:extLst>
          </p:cNvPr>
          <p:cNvSpPr>
            <a:spLocks noGrp="1"/>
          </p:cNvSpPr>
          <p:nvPr>
            <p:ph type="title"/>
          </p:nvPr>
        </p:nvSpPr>
        <p:spPr>
          <a:xfrm>
            <a:off x="-13108" y="340188"/>
            <a:ext cx="7619995" cy="502623"/>
          </a:xfrm>
        </p:spPr>
        <p:txBody>
          <a:bodyPr>
            <a:noAutofit/>
          </a:bodyPr>
          <a:lstStyle/>
          <a:p>
            <a:r>
              <a:rPr lang="en-US" sz="4000" b="1" dirty="0">
                <a:solidFill>
                  <a:schemeClr val="bg1">
                    <a:lumMod val="95000"/>
                  </a:schemeClr>
                </a:solidFill>
                <a:latin typeface="Avenir Next" panose="020B0503020202020204" pitchFamily="34" charset="0"/>
              </a:rPr>
              <a:t>   Waterfall</a:t>
            </a:r>
          </a:p>
        </p:txBody>
      </p:sp>
    </p:spTree>
    <p:extLst>
      <p:ext uri="{BB962C8B-B14F-4D97-AF65-F5344CB8AC3E}">
        <p14:creationId xmlns:p14="http://schemas.microsoft.com/office/powerpoint/2010/main" val="117951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7E594-393B-904E-8E8C-02B2D086E28E}"/>
              </a:ext>
            </a:extLst>
          </p:cNvPr>
          <p:cNvSpPr/>
          <p:nvPr/>
        </p:nvSpPr>
        <p:spPr>
          <a:xfrm>
            <a:off x="3" y="3"/>
            <a:ext cx="12192001" cy="1041115"/>
          </a:xfrm>
          <a:prstGeom prst="rect">
            <a:avLst/>
          </a:prstGeom>
          <a:solidFill>
            <a:schemeClr val="tx2">
              <a:lumMod val="75000"/>
              <a:alpha val="8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descr="A close up of a logo&#10;&#10;Description automatically generated">
            <a:extLst>
              <a:ext uri="{FF2B5EF4-FFF2-40B4-BE49-F238E27FC236}">
                <a16:creationId xmlns:a16="http://schemas.microsoft.com/office/drawing/2014/main" id="{D9DE93AC-3704-2D40-B2ED-59DF400FD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0127" y="1445256"/>
            <a:ext cx="2743200" cy="5181600"/>
          </a:xfrm>
          <a:prstGeom prst="rect">
            <a:avLst/>
          </a:prstGeom>
        </p:spPr>
      </p:pic>
      <p:pic>
        <p:nvPicPr>
          <p:cNvPr id="10" name="Picture 9" descr="A close up of a logo&#10;&#10;Description automatically generated">
            <a:extLst>
              <a:ext uri="{FF2B5EF4-FFF2-40B4-BE49-F238E27FC236}">
                <a16:creationId xmlns:a16="http://schemas.microsoft.com/office/drawing/2014/main" id="{0DBAE082-AB9C-9F4B-BBF2-1AE26AC05B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3327" y="1648456"/>
            <a:ext cx="2743200" cy="5181600"/>
          </a:xfrm>
          <a:prstGeom prst="rect">
            <a:avLst/>
          </a:prstGeom>
        </p:spPr>
      </p:pic>
      <p:sp>
        <p:nvSpPr>
          <p:cNvPr id="14" name="Content Placeholder 2">
            <a:extLst>
              <a:ext uri="{FF2B5EF4-FFF2-40B4-BE49-F238E27FC236}">
                <a16:creationId xmlns:a16="http://schemas.microsoft.com/office/drawing/2014/main" id="{26961168-900B-DC43-9D97-C6415AB58CD5}"/>
              </a:ext>
            </a:extLst>
          </p:cNvPr>
          <p:cNvSpPr>
            <a:spLocks noGrp="1"/>
          </p:cNvSpPr>
          <p:nvPr>
            <p:ph idx="1"/>
          </p:nvPr>
        </p:nvSpPr>
        <p:spPr>
          <a:xfrm>
            <a:off x="408644" y="2241239"/>
            <a:ext cx="5524685" cy="5095187"/>
          </a:xfrm>
        </p:spPr>
        <p:txBody>
          <a:bodyPr>
            <a:normAutofit/>
          </a:bodyPr>
          <a:lstStyle/>
          <a:p>
            <a:pPr>
              <a:buFont typeface="Arial" panose="020B0604020202020204" pitchFamily="34" charset="0"/>
              <a:buChar char="•"/>
            </a:pPr>
            <a:r>
              <a:rPr lang="en-US" sz="2400" dirty="0">
                <a:solidFill>
                  <a:schemeClr val="tx1">
                    <a:lumMod val="85000"/>
                    <a:lumOff val="15000"/>
                  </a:schemeClr>
                </a:solidFill>
                <a:latin typeface="+mj-lt"/>
              </a:rPr>
              <a:t>Outcome oriented</a:t>
            </a:r>
          </a:p>
          <a:p>
            <a:pPr>
              <a:buFont typeface="Arial" panose="020B0604020202020204" pitchFamily="34" charset="0"/>
              <a:buChar char="•"/>
            </a:pPr>
            <a:r>
              <a:rPr lang="en-US" sz="2400" dirty="0">
                <a:solidFill>
                  <a:schemeClr val="tx1">
                    <a:lumMod val="85000"/>
                    <a:lumOff val="15000"/>
                  </a:schemeClr>
                </a:solidFill>
                <a:latin typeface="+mj-lt"/>
              </a:rPr>
              <a:t>Iterative and Incremental approach</a:t>
            </a:r>
          </a:p>
          <a:p>
            <a:pPr>
              <a:buFont typeface="Arial" panose="020B0604020202020204" pitchFamily="34" charset="0"/>
              <a:buChar char="•"/>
            </a:pPr>
            <a:r>
              <a:rPr lang="en-US" sz="2400" dirty="0">
                <a:solidFill>
                  <a:schemeClr val="tx1">
                    <a:lumMod val="85000"/>
                    <a:lumOff val="15000"/>
                  </a:schemeClr>
                </a:solidFill>
                <a:latin typeface="+mj-lt"/>
              </a:rPr>
              <a:t>Short feedback loops</a:t>
            </a:r>
          </a:p>
          <a:p>
            <a:pPr>
              <a:buFont typeface="Arial" panose="020B0604020202020204" pitchFamily="34" charset="0"/>
              <a:buChar char="•"/>
            </a:pPr>
            <a:r>
              <a:rPr lang="en-US" sz="2400" dirty="0">
                <a:solidFill>
                  <a:schemeClr val="tx1">
                    <a:lumMod val="85000"/>
                    <a:lumOff val="15000"/>
                  </a:schemeClr>
                </a:solidFill>
                <a:latin typeface="+mj-lt"/>
              </a:rPr>
              <a:t>Focus on adapting to constraints</a:t>
            </a:r>
          </a:p>
          <a:p>
            <a:pPr>
              <a:buFont typeface="Arial" panose="020B0604020202020204" pitchFamily="34" charset="0"/>
              <a:buChar char="•"/>
            </a:pPr>
            <a:r>
              <a:rPr lang="en-US" sz="2400" dirty="0">
                <a:solidFill>
                  <a:schemeClr val="tx1">
                    <a:lumMod val="85000"/>
                    <a:lumOff val="15000"/>
                  </a:schemeClr>
                </a:solidFill>
                <a:latin typeface="+mj-lt"/>
              </a:rPr>
              <a:t>Value materialized quickly</a:t>
            </a:r>
          </a:p>
          <a:p>
            <a:pPr>
              <a:buFont typeface="Wingdings" pitchFamily="2" charset="2"/>
              <a:buChar char="ü"/>
            </a:pPr>
            <a:endParaRPr lang="en-US" sz="2667" b="1" dirty="0">
              <a:solidFill>
                <a:schemeClr val="tx1">
                  <a:lumMod val="85000"/>
                  <a:lumOff val="15000"/>
                </a:schemeClr>
              </a:solidFill>
            </a:endParaRPr>
          </a:p>
          <a:p>
            <a:pPr>
              <a:buFont typeface="Wingdings" pitchFamily="2" charset="2"/>
              <a:buChar char="ü"/>
            </a:pPr>
            <a:endParaRPr lang="en-US" sz="2667" b="1" dirty="0">
              <a:solidFill>
                <a:schemeClr val="tx1">
                  <a:lumMod val="85000"/>
                  <a:lumOff val="15000"/>
                </a:schemeClr>
              </a:solidFill>
            </a:endParaRPr>
          </a:p>
        </p:txBody>
      </p:sp>
      <p:pic>
        <p:nvPicPr>
          <p:cNvPr id="4" name="Picture 3" descr="A person posing for a photo&#10;&#10;Description automatically generated">
            <a:extLst>
              <a:ext uri="{FF2B5EF4-FFF2-40B4-BE49-F238E27FC236}">
                <a16:creationId xmlns:a16="http://schemas.microsoft.com/office/drawing/2014/main" id="{B5F61111-7197-D445-8F38-5CB32559DE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88678" y="2916064"/>
            <a:ext cx="6258673" cy="1814944"/>
          </a:xfrm>
          <a:prstGeom prst="rect">
            <a:avLst/>
          </a:prstGeom>
        </p:spPr>
      </p:pic>
      <p:sp>
        <p:nvSpPr>
          <p:cNvPr id="13" name="TextBox 12">
            <a:extLst>
              <a:ext uri="{FF2B5EF4-FFF2-40B4-BE49-F238E27FC236}">
                <a16:creationId xmlns:a16="http://schemas.microsoft.com/office/drawing/2014/main" id="{F4DD7E9A-443D-2247-B3BB-458346B67370}"/>
              </a:ext>
            </a:extLst>
          </p:cNvPr>
          <p:cNvSpPr txBox="1"/>
          <p:nvPr/>
        </p:nvSpPr>
        <p:spPr>
          <a:xfrm>
            <a:off x="6258676" y="4743226"/>
            <a:ext cx="2975216" cy="404140"/>
          </a:xfrm>
          <a:prstGeom prst="rect">
            <a:avLst/>
          </a:prstGeom>
        </p:spPr>
        <p:txBody>
          <a:bodyPr vert="horz" wrap="none" lIns="91440" tIns="45720" rIns="91440" bIns="45720" rtlCol="0" anchor="t">
            <a:noAutofit/>
          </a:bodyPr>
          <a:lstStyle/>
          <a:p>
            <a:r>
              <a:rPr lang="en-US" sz="1067"/>
              <a:t>Jonah Group: </a:t>
            </a:r>
            <a:r>
              <a:rPr lang="en-US" sz="1067">
                <a:hlinkClick r:id="rId5"/>
              </a:rPr>
              <a:t>https://www.jonahgroup.com/blog/agile-development-and-the-mona-lisa/</a:t>
            </a:r>
            <a:endParaRPr lang="en-US" sz="1067"/>
          </a:p>
        </p:txBody>
      </p:sp>
      <p:pic>
        <p:nvPicPr>
          <p:cNvPr id="15" name="Picture 14" descr="A close up of a logo&#10;&#10;Description automatically generated">
            <a:extLst>
              <a:ext uri="{FF2B5EF4-FFF2-40B4-BE49-F238E27FC236}">
                <a16:creationId xmlns:a16="http://schemas.microsoft.com/office/drawing/2014/main" id="{3370FA74-3C5B-2B48-B670-D3394EA6E2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7916804" y="154903"/>
            <a:ext cx="404137" cy="5181600"/>
          </a:xfrm>
          <a:prstGeom prst="rect">
            <a:avLst/>
          </a:prstGeom>
        </p:spPr>
      </p:pic>
      <p:sp>
        <p:nvSpPr>
          <p:cNvPr id="12" name="Title 1">
            <a:extLst>
              <a:ext uri="{FF2B5EF4-FFF2-40B4-BE49-F238E27FC236}">
                <a16:creationId xmlns:a16="http://schemas.microsoft.com/office/drawing/2014/main" id="{EEA936A6-B0CE-874E-81FA-F7BFE22619BF}"/>
              </a:ext>
            </a:extLst>
          </p:cNvPr>
          <p:cNvSpPr>
            <a:spLocks noGrp="1"/>
          </p:cNvSpPr>
          <p:nvPr>
            <p:ph type="title"/>
          </p:nvPr>
        </p:nvSpPr>
        <p:spPr>
          <a:xfrm>
            <a:off x="-13108" y="340188"/>
            <a:ext cx="7619995" cy="502623"/>
          </a:xfrm>
        </p:spPr>
        <p:txBody>
          <a:bodyPr>
            <a:noAutofit/>
          </a:bodyPr>
          <a:lstStyle/>
          <a:p>
            <a:r>
              <a:rPr lang="en-US" sz="4000" b="1" dirty="0">
                <a:solidFill>
                  <a:schemeClr val="bg1">
                    <a:lumMod val="95000"/>
                  </a:schemeClr>
                </a:solidFill>
                <a:latin typeface="Avenir Next" panose="020B0503020202020204" pitchFamily="34" charset="0"/>
              </a:rPr>
              <a:t>   Agile</a:t>
            </a:r>
          </a:p>
        </p:txBody>
      </p:sp>
    </p:spTree>
    <p:extLst>
      <p:ext uri="{BB962C8B-B14F-4D97-AF65-F5344CB8AC3E}">
        <p14:creationId xmlns:p14="http://schemas.microsoft.com/office/powerpoint/2010/main" val="1640459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Layout">
  <a:themeElements>
    <a:clrScheme name="Luxoft 2019">
      <a:dk1>
        <a:sysClr val="windowText" lastClr="000000"/>
      </a:dk1>
      <a:lt1>
        <a:sysClr val="window" lastClr="FFFFFF"/>
      </a:lt1>
      <a:dk2>
        <a:srgbClr val="44546A"/>
      </a:dk2>
      <a:lt2>
        <a:srgbClr val="E7E6E6"/>
      </a:lt2>
      <a:accent1>
        <a:srgbClr val="1F3C77"/>
      </a:accent1>
      <a:accent2>
        <a:srgbClr val="68A1CB"/>
      </a:accent2>
      <a:accent3>
        <a:srgbClr val="356DAD"/>
      </a:accent3>
      <a:accent4>
        <a:srgbClr val="C65919"/>
      </a:accent4>
      <a:accent5>
        <a:srgbClr val="A31A51"/>
      </a:accent5>
      <a:accent6>
        <a:srgbClr val="FCE400"/>
      </a:accent6>
      <a:hlink>
        <a:srgbClr val="0563C1"/>
      </a:hlink>
      <a:folHlink>
        <a:srgbClr val="954F72"/>
      </a:folHlink>
    </a:clrScheme>
    <a:fontScheme name="Open Sans">
      <a:majorFont>
        <a:latin typeface="Open Sans Light"/>
        <a:ea typeface=""/>
        <a:cs typeface=""/>
      </a:majorFont>
      <a:minorFont>
        <a:latin typeface="Open Sans"/>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05331_CO_CorpDeck_Template_Manual_Library___2019-11-27.potx" id="{8912E081-12B2-44D8-9A51-65811DF1BE4E}" vid="{331055D8-960C-4E0D-ACEE-8DE9133E34BE}"/>
    </a:ext>
  </a:extLst>
</a:theme>
</file>

<file path=ppt/theme/theme3.xml><?xml version="1.0" encoding="utf-8"?>
<a:theme xmlns:a="http://schemas.openxmlformats.org/drawingml/2006/main" name="2_Motyw pakietu Office">
  <a:themeElements>
    <a:clrScheme name="Luxoft 2019">
      <a:dk1>
        <a:sysClr val="windowText" lastClr="000000"/>
      </a:dk1>
      <a:lt1>
        <a:sysClr val="window" lastClr="FFFFFF"/>
      </a:lt1>
      <a:dk2>
        <a:srgbClr val="44546A"/>
      </a:dk2>
      <a:lt2>
        <a:srgbClr val="E7E6E6"/>
      </a:lt2>
      <a:accent1>
        <a:srgbClr val="1F3C77"/>
      </a:accent1>
      <a:accent2>
        <a:srgbClr val="68A1CB"/>
      </a:accent2>
      <a:accent3>
        <a:srgbClr val="356DAD"/>
      </a:accent3>
      <a:accent4>
        <a:srgbClr val="C65919"/>
      </a:accent4>
      <a:accent5>
        <a:srgbClr val="A31A51"/>
      </a:accent5>
      <a:accent6>
        <a:srgbClr val="FCE400"/>
      </a:accent6>
      <a:hlink>
        <a:srgbClr val="0563C1"/>
      </a:hlink>
      <a:folHlink>
        <a:srgbClr val="954F72"/>
      </a:folHlink>
    </a:clrScheme>
    <a:fontScheme name="Open Sans">
      <a:majorFont>
        <a:latin typeface="Open Sans Light"/>
        <a:ea typeface="Arial" panose="020B0604020202020204" pitchFamily="34" charset="0"/>
        <a:cs typeface="Arial" panose="020B0604020202020204" pitchFamily="34" charset="0"/>
      </a:majorFont>
      <a:minorFont>
        <a:latin typeface="Open Sans"/>
        <a:ea typeface="Arial" panose="020B0604020202020204" pitchFamily="34" charset="0"/>
        <a:cs typeface="Arial" panose="020B0604020202020204" pitchFamily="34" charset="0"/>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06102_CO_template_lightweight_02-04-2019.potx" id="{0A55E5CB-157F-4EF8-BA3E-F976C04E4FD7}" vid="{3682B468-1A14-46CA-99AC-B73F8E9717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CB4AAC2FACDC4C9516A7D383A3D12E" ma:contentTypeVersion="9" ma:contentTypeDescription="Create a new document." ma:contentTypeScope="" ma:versionID="ca461ec7d91fc0372a8b80db0b65096d">
  <xsd:schema xmlns:xsd="http://www.w3.org/2001/XMLSchema" xmlns:xs="http://www.w3.org/2001/XMLSchema" xmlns:p="http://schemas.microsoft.com/office/2006/metadata/properties" xmlns:ns2="6d030c79-50d6-48a3-8bf6-0e006b0289d7" targetNamespace="http://schemas.microsoft.com/office/2006/metadata/properties" ma:root="true" ma:fieldsID="9275865d0e53a3833f348ea6e7f9f13b" ns2:_="">
    <xsd:import namespace="6d030c79-50d6-48a3-8bf6-0e006b0289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030c79-50d6-48a3-8bf6-0e006b0289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198CE4-4899-4287-A32C-58DE4D96189A}"/>
</file>

<file path=customXml/itemProps2.xml><?xml version="1.0" encoding="utf-8"?>
<ds:datastoreItem xmlns:ds="http://schemas.openxmlformats.org/officeDocument/2006/customXml" ds:itemID="{A95054BC-0A26-4FA9-A9BD-2A92E81972D8}"/>
</file>

<file path=customXml/itemProps3.xml><?xml version="1.0" encoding="utf-8"?>
<ds:datastoreItem xmlns:ds="http://schemas.openxmlformats.org/officeDocument/2006/customXml" ds:itemID="{34B7875C-8CED-4C65-93E7-E83904B8C0E7}"/>
</file>

<file path=docProps/app.xml><?xml version="1.0" encoding="utf-8"?>
<Properties xmlns="http://schemas.openxmlformats.org/officeDocument/2006/extended-properties" xmlns:vt="http://schemas.openxmlformats.org/officeDocument/2006/docPropsVTypes">
  <TotalTime>109</TotalTime>
  <Words>1786</Words>
  <Application>Microsoft Macintosh PowerPoint</Application>
  <PresentationFormat>Widescreen</PresentationFormat>
  <Paragraphs>288</Paragraphs>
  <Slides>23</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Avenir Next</vt:lpstr>
      <vt:lpstr>Calibri</vt:lpstr>
      <vt:lpstr>Calibri Light</vt:lpstr>
      <vt:lpstr>Open Sans</vt:lpstr>
      <vt:lpstr>Open Sans Light</vt:lpstr>
      <vt:lpstr>Wingdings</vt:lpstr>
      <vt:lpstr>Office Theme</vt:lpstr>
      <vt:lpstr>Master Layout</vt:lpstr>
      <vt:lpstr>2_Motyw pakietu Office</vt:lpstr>
      <vt:lpstr>AI Bootcamp</vt:lpstr>
      <vt:lpstr>PowerPoint Presentation</vt:lpstr>
      <vt:lpstr>Bootcamp Outline</vt:lpstr>
      <vt:lpstr>PowerPoint Presentation</vt:lpstr>
      <vt:lpstr>PowerPoint Presentation</vt:lpstr>
      <vt:lpstr>PowerPoint Presentation</vt:lpstr>
      <vt:lpstr>   Waterfall</vt:lpstr>
      <vt:lpstr>   Waterfall</vt:lpstr>
      <vt:lpstr>   Agile</vt:lpstr>
      <vt:lpstr>   Agile Frameworks and Techniques </vt:lpstr>
      <vt:lpstr>PowerPoint Presentation</vt:lpstr>
      <vt:lpstr>Scrum Values and Principles</vt:lpstr>
      <vt:lpstr>PowerPoint Presentation</vt:lpstr>
      <vt:lpstr>What do we mean by team?</vt:lpstr>
      <vt:lpstr>Scrum Roles, Artifacts and Events</vt:lpstr>
      <vt:lpstr>PowerPoint Presentation</vt:lpstr>
      <vt:lpstr>Scrum Master www.scrumguides.org</vt:lpstr>
      <vt:lpstr>PowerPoint Presentation</vt:lpstr>
      <vt:lpstr>PowerPoint Presentation</vt:lpstr>
      <vt:lpstr>Facilitating Daily Scrum</vt:lpstr>
      <vt:lpstr>Team Coaching</vt:lpstr>
      <vt:lpstr>PowerPoint Presentation</vt:lpstr>
      <vt:lpstr>Lesson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Bootcamp for Sales</dc:title>
  <dc:creator>Cuadra, Fernando</dc:creator>
  <cp:lastModifiedBy>Cuadra, Fernando</cp:lastModifiedBy>
  <cp:revision>1504</cp:revision>
  <dcterms:created xsi:type="dcterms:W3CDTF">2020-08-26T23:48:05Z</dcterms:created>
  <dcterms:modified xsi:type="dcterms:W3CDTF">2020-10-21T18:41:28Z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0x0101000FCB4AAC2FACDC4C9516A7D383A3D12E</vt:lpwstr>
  </property>
</Properties>
</file>